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3" r:id="rId1"/>
  </p:sldMasterIdLst>
  <p:notesMasterIdLst>
    <p:notesMasterId r:id="rId18"/>
  </p:notesMasterIdLst>
  <p:handoutMasterIdLst>
    <p:handoutMasterId r:id="rId19"/>
  </p:handoutMasterIdLst>
  <p:sldIdLst>
    <p:sldId id="641" r:id="rId2"/>
    <p:sldId id="643" r:id="rId3"/>
    <p:sldId id="650" r:id="rId4"/>
    <p:sldId id="652" r:id="rId5"/>
    <p:sldId id="651" r:id="rId6"/>
    <p:sldId id="653" r:id="rId7"/>
    <p:sldId id="654" r:id="rId8"/>
    <p:sldId id="655" r:id="rId9"/>
    <p:sldId id="656" r:id="rId10"/>
    <p:sldId id="649" r:id="rId11"/>
    <p:sldId id="657" r:id="rId12"/>
    <p:sldId id="658" r:id="rId13"/>
    <p:sldId id="660" r:id="rId14"/>
    <p:sldId id="659" r:id="rId15"/>
    <p:sldId id="661" r:id="rId16"/>
    <p:sldId id="642" r:id="rId17"/>
  </p:sldIdLst>
  <p:sldSz cx="9144000" cy="5143500" type="screen16x9"/>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1B49A0"/>
    <a:srgbClr val="2CACE3"/>
    <a:srgbClr val="66FF66"/>
    <a:srgbClr val="990000"/>
    <a:srgbClr val="011439"/>
    <a:srgbClr val="800000"/>
    <a:srgbClr val="214E9E"/>
    <a:srgbClr val="B2B2B2"/>
    <a:srgbClr val="1E4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84448" autoAdjust="0"/>
  </p:normalViewPr>
  <p:slideViewPr>
    <p:cSldViewPr snapToGrid="0">
      <p:cViewPr varScale="1">
        <p:scale>
          <a:sx n="133" d="100"/>
          <a:sy n="133" d="100"/>
        </p:scale>
        <p:origin x="1376" y="184"/>
      </p:cViewPr>
      <p:guideLst>
        <p:guide orient="horz" pos="1620"/>
        <p:guide pos="2880"/>
      </p:guideLst>
    </p:cSldViewPr>
  </p:slideViewPr>
  <p:notesTextViewPr>
    <p:cViewPr>
      <p:scale>
        <a:sx n="3" d="2"/>
        <a:sy n="3" d="2"/>
      </p:scale>
      <p:origin x="0" y="0"/>
    </p:cViewPr>
  </p:notesTextViewPr>
  <p:sorterViewPr>
    <p:cViewPr>
      <p:scale>
        <a:sx n="63" d="100"/>
        <a:sy n="63" d="100"/>
      </p:scale>
      <p:origin x="0" y="0"/>
    </p:cViewPr>
  </p:sorterViewPr>
  <p:notesViewPr>
    <p:cSldViewPr snapToGrid="0">
      <p:cViewPr varScale="1">
        <p:scale>
          <a:sx n="87" d="100"/>
          <a:sy n="87" d="100"/>
        </p:scale>
        <p:origin x="3804"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61390" cy="366010"/>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5437637" y="0"/>
            <a:ext cx="4161390" cy="366010"/>
          </a:xfrm>
          <a:prstGeom prst="rect">
            <a:avLst/>
          </a:prstGeom>
        </p:spPr>
        <p:txBody>
          <a:bodyPr vert="horz" lIns="94851" tIns="47425" rIns="94851" bIns="47425" rtlCol="0"/>
          <a:lstStyle>
            <a:lvl1pPr algn="r">
              <a:defRPr sz="1200"/>
            </a:lvl1pPr>
          </a:lstStyle>
          <a:p>
            <a:fld id="{F55D0178-0CB7-4962-B35D-764C36879201}" type="datetimeFigureOut">
              <a:rPr lang="en-US" smtClean="0"/>
              <a:pPr/>
              <a:t>3/9/16</a:t>
            </a:fld>
            <a:endParaRPr lang="en-US"/>
          </a:p>
        </p:txBody>
      </p:sp>
      <p:sp>
        <p:nvSpPr>
          <p:cNvPr id="4" name="Footer Placeholder 3"/>
          <p:cNvSpPr>
            <a:spLocks noGrp="1"/>
          </p:cNvSpPr>
          <p:nvPr>
            <p:ph type="ftr" sz="quarter" idx="2"/>
          </p:nvPr>
        </p:nvSpPr>
        <p:spPr>
          <a:xfrm>
            <a:off x="1" y="6947941"/>
            <a:ext cx="4161390" cy="366010"/>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5437637" y="6947941"/>
            <a:ext cx="4161390" cy="366010"/>
          </a:xfrm>
          <a:prstGeom prst="rect">
            <a:avLst/>
          </a:prstGeom>
        </p:spPr>
        <p:txBody>
          <a:bodyPr vert="horz" lIns="94851" tIns="47425" rIns="94851" bIns="47425" rtlCol="0" anchor="b"/>
          <a:lstStyle>
            <a:lvl1pPr algn="r">
              <a:defRPr sz="1200"/>
            </a:lvl1pPr>
          </a:lstStyle>
          <a:p>
            <a:fld id="{32098464-08BC-40A1-BDC9-C7A076FF6335}" type="slidenum">
              <a:rPr lang="en-US" smtClean="0"/>
              <a:pPr/>
              <a:t>‹#›</a:t>
            </a:fld>
            <a:endParaRPr lang="en-US"/>
          </a:p>
        </p:txBody>
      </p:sp>
    </p:spTree>
    <p:extLst>
      <p:ext uri="{BB962C8B-B14F-4D97-AF65-F5344CB8AC3E}">
        <p14:creationId xmlns:p14="http://schemas.microsoft.com/office/powerpoint/2010/main" val="2713017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53" tIns="48327" rIns="96653" bIns="48327" rtlCol="0"/>
          <a:lstStyle>
            <a:lvl1pPr algn="r">
              <a:defRPr sz="1200"/>
            </a:lvl1pPr>
          </a:lstStyle>
          <a:p>
            <a:fld id="{35E07424-06B7-9849-BBA6-8F5EF1E5274B}" type="datetimeFigureOut">
              <a:rPr lang="en-US" smtClean="0"/>
              <a:pPr/>
              <a:t>3/9/16</a:t>
            </a:fld>
            <a:endParaRPr lang="en-US"/>
          </a:p>
        </p:txBody>
      </p:sp>
      <p:sp>
        <p:nvSpPr>
          <p:cNvPr id="4" name="Slide Image Placeholder 3"/>
          <p:cNvSpPr>
            <a:spLocks noGrp="1" noRot="1" noChangeAspect="1"/>
          </p:cNvSpPr>
          <p:nvPr>
            <p:ph type="sldImg" idx="2"/>
          </p:nvPr>
        </p:nvSpPr>
        <p:spPr>
          <a:xfrm>
            <a:off x="2362200" y="547688"/>
            <a:ext cx="4876800" cy="274320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53" tIns="48327" rIns="96653" bIns="4832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948171"/>
            <a:ext cx="4160520" cy="3657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53" tIns="48327" rIns="96653" bIns="48327" rtlCol="0" anchor="b"/>
          <a:lstStyle>
            <a:lvl1pPr algn="r">
              <a:defRPr sz="1200"/>
            </a:lvl1pPr>
          </a:lstStyle>
          <a:p>
            <a:fld id="{D49E0CD0-3974-C341-B1D1-3CB50B44E4E5}" type="slidenum">
              <a:rPr lang="en-US" smtClean="0"/>
              <a:pPr/>
              <a:t>‹#›</a:t>
            </a:fld>
            <a:endParaRPr lang="en-US"/>
          </a:p>
        </p:txBody>
      </p:sp>
    </p:spTree>
    <p:extLst>
      <p:ext uri="{BB962C8B-B14F-4D97-AF65-F5344CB8AC3E}">
        <p14:creationId xmlns:p14="http://schemas.microsoft.com/office/powerpoint/2010/main" val="37205254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9E0CD0-3974-C341-B1D1-3CB50B44E4E5}" type="slidenum">
              <a:rPr lang="en-US" smtClean="0"/>
              <a:pPr/>
              <a:t>1</a:t>
            </a:fld>
            <a:endParaRPr lang="en-US"/>
          </a:p>
        </p:txBody>
      </p:sp>
    </p:spTree>
    <p:extLst>
      <p:ext uri="{BB962C8B-B14F-4D97-AF65-F5344CB8AC3E}">
        <p14:creationId xmlns:p14="http://schemas.microsoft.com/office/powerpoint/2010/main" val="102624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digitally signed document is a standalone document, it can be sent via email, a USB key, etc. The recipient, the relying party, verifies the document’s digital signature(s)</a:t>
            </a:r>
            <a:endParaRPr lang="en-US" dirty="0"/>
          </a:p>
        </p:txBody>
      </p:sp>
      <p:sp>
        <p:nvSpPr>
          <p:cNvPr id="4" name="Slide Number Placeholder 3"/>
          <p:cNvSpPr>
            <a:spLocks noGrp="1"/>
          </p:cNvSpPr>
          <p:nvPr>
            <p:ph type="sldNum" sz="quarter" idx="10"/>
          </p:nvPr>
        </p:nvSpPr>
        <p:spPr/>
        <p:txBody>
          <a:bodyPr/>
          <a:lstStyle/>
          <a:p>
            <a:fld id="{D49E0CD0-3974-C341-B1D1-3CB50B44E4E5}" type="slidenum">
              <a:rPr lang="en-US" smtClean="0"/>
              <a:pPr/>
              <a:t>2</a:t>
            </a:fld>
            <a:endParaRPr lang="en-US"/>
          </a:p>
        </p:txBody>
      </p:sp>
    </p:spTree>
    <p:extLst>
      <p:ext uri="{BB962C8B-B14F-4D97-AF65-F5344CB8AC3E}">
        <p14:creationId xmlns:p14="http://schemas.microsoft.com/office/powerpoint/2010/main" val="70803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9E0CD0-3974-C341-B1D1-3CB50B44E4E5}" type="slidenum">
              <a:rPr lang="en-US" smtClean="0"/>
              <a:pPr/>
              <a:t>4</a:t>
            </a:fld>
            <a:endParaRPr lang="en-US"/>
          </a:p>
        </p:txBody>
      </p:sp>
    </p:spTree>
    <p:extLst>
      <p:ext uri="{BB962C8B-B14F-4D97-AF65-F5344CB8AC3E}">
        <p14:creationId xmlns:p14="http://schemas.microsoft.com/office/powerpoint/2010/main" val="302039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a:t>
            </a:r>
            <a:r>
              <a:rPr lang="en-US" baseline="0" dirty="0" smtClean="0"/>
              <a:t> unique benefits of the Signature Appliance include:</a:t>
            </a:r>
          </a:p>
          <a:p>
            <a:r>
              <a:rPr lang="en-US" baseline="0" dirty="0" smtClean="0"/>
              <a:t>- Strong, trusted signatures through direct integration with Active Directory or other LDAP-based ID Management systems. The Signature Appliance gives you the ability to authenticate signers inside your company using the same authentication system you use to secure your corporate systems and physical security. This is especially important for government or regulated industry transactions where strong authentication is paramount.</a:t>
            </a:r>
          </a:p>
          <a:p>
            <a:pPr marL="171450" indent="-171450">
              <a:buFontTx/>
              <a:buChar char="-"/>
            </a:pPr>
            <a:r>
              <a:rPr lang="en-US" baseline="0" dirty="0" smtClean="0"/>
              <a:t>Useful across multiple industries, native file format preservation allows you to sign documents without converting the document to PDF format. This means Excel documents, Word documents, CAD files and more stay in their original format after signing, especially important in Excel-based lab notebooks for regulated transactions or architectural diagrams in Architecture, Engineering and Construction.</a:t>
            </a:r>
          </a:p>
          <a:p>
            <a:pPr marL="171450" indent="-171450">
              <a:buFontTx/>
              <a:buChar char="-"/>
            </a:pPr>
            <a:r>
              <a:rPr lang="en-US" baseline="0" dirty="0" smtClean="0"/>
              <a:t>Important in State Government, Architecture Engineering and Construction, as well as East Asian cultures, the Signature Appliance supports high-fidelity signature images, including professional engineering seals, </a:t>
            </a:r>
            <a:r>
              <a:rPr lang="en-US" baseline="0" dirty="0" err="1" smtClean="0"/>
              <a:t>hanko</a:t>
            </a:r>
            <a:r>
              <a:rPr lang="en-US" baseline="0" dirty="0" smtClean="0"/>
              <a:t>/</a:t>
            </a:r>
            <a:r>
              <a:rPr lang="en-US" baseline="0" dirty="0" err="1" smtClean="0"/>
              <a:t>dojang</a:t>
            </a:r>
            <a:r>
              <a:rPr lang="en-US" baseline="0" dirty="0" smtClean="0"/>
              <a:t> in Japan and Korea, or any image-based seal/signature.</a:t>
            </a:r>
          </a:p>
          <a:p>
            <a:pPr marL="171450" indent="-171450">
              <a:buFontTx/>
              <a:buChar char="-"/>
            </a:pPr>
            <a:r>
              <a:rPr lang="en-US" baseline="0" dirty="0" smtClean="0"/>
              <a:t>And critical in any on-premises deployment, the Signature Appliance supports the major security certifications required for the most stringent security standards in customer data centers.</a:t>
            </a:r>
            <a:endParaRPr lang="en-US" dirty="0"/>
          </a:p>
        </p:txBody>
      </p:sp>
      <p:sp>
        <p:nvSpPr>
          <p:cNvPr id="4" name="Slide Number Placeholder 3"/>
          <p:cNvSpPr>
            <a:spLocks noGrp="1"/>
          </p:cNvSpPr>
          <p:nvPr>
            <p:ph type="sldNum" sz="quarter" idx="10"/>
          </p:nvPr>
        </p:nvSpPr>
        <p:spPr/>
        <p:txBody>
          <a:bodyPr/>
          <a:lstStyle/>
          <a:p>
            <a:fld id="{EBE8DBD6-41A4-0744-9D79-3C9C1FFF573E}" type="slidenum">
              <a:rPr lang="en-US" smtClean="0"/>
              <a:pPr/>
              <a:t>6</a:t>
            </a:fld>
            <a:endParaRPr lang="en-US"/>
          </a:p>
        </p:txBody>
      </p:sp>
    </p:spTree>
    <p:extLst>
      <p:ext uri="{BB962C8B-B14F-4D97-AF65-F5344CB8AC3E}">
        <p14:creationId xmlns:p14="http://schemas.microsoft.com/office/powerpoint/2010/main" val="139739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Clr>
                <a:schemeClr val="accent3"/>
              </a:buClr>
              <a:buFont typeface="Arial" panose="020B0604020202020204" pitchFamily="34" charset="0"/>
              <a:buChar char="•"/>
            </a:pPr>
            <a:endParaRPr lang="en-US" sz="1200" dirty="0" smtClean="0"/>
          </a:p>
        </p:txBody>
      </p:sp>
      <p:sp>
        <p:nvSpPr>
          <p:cNvPr id="4" name="Slide Number Placeholder 3"/>
          <p:cNvSpPr>
            <a:spLocks noGrp="1"/>
          </p:cNvSpPr>
          <p:nvPr>
            <p:ph type="sldNum" sz="quarter" idx="10"/>
          </p:nvPr>
        </p:nvSpPr>
        <p:spPr/>
        <p:txBody>
          <a:bodyPr/>
          <a:lstStyle/>
          <a:p>
            <a:fld id="{D49E0CD0-3974-C341-B1D1-3CB50B44E4E5}" type="slidenum">
              <a:rPr lang="en-US" smtClean="0"/>
              <a:pPr/>
              <a:t>7</a:t>
            </a:fld>
            <a:endParaRPr lang="en-US" dirty="0"/>
          </a:p>
        </p:txBody>
      </p:sp>
    </p:spTree>
    <p:extLst>
      <p:ext uri="{BB962C8B-B14F-4D97-AF65-F5344CB8AC3E}">
        <p14:creationId xmlns:p14="http://schemas.microsoft.com/office/powerpoint/2010/main" val="91626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Clr>
                <a:schemeClr val="accent3"/>
              </a:buClr>
              <a:buFont typeface="Arial" panose="020B0604020202020204" pitchFamily="34" charset="0"/>
              <a:buNone/>
            </a:pPr>
            <a:r>
              <a:rPr lang="en-US" sz="1200" dirty="0" smtClean="0"/>
              <a:t>Customer: European Court of Human</a:t>
            </a:r>
            <a:r>
              <a:rPr lang="en-US" sz="1200" baseline="0" dirty="0" smtClean="0"/>
              <a:t> Rights, serving EU citizens and member countries across the EU.</a:t>
            </a:r>
          </a:p>
          <a:p>
            <a:pPr marL="0" indent="0">
              <a:buClr>
                <a:schemeClr val="accent3"/>
              </a:buClr>
              <a:buFont typeface="Arial" panose="020B0604020202020204" pitchFamily="34" charset="0"/>
              <a:buNone/>
            </a:pPr>
            <a:endParaRPr lang="en-US" sz="1200" dirty="0" smtClean="0"/>
          </a:p>
          <a:p>
            <a:pPr marL="0" indent="0">
              <a:buClr>
                <a:schemeClr val="accent3"/>
              </a:buClr>
              <a:buFont typeface="Arial" panose="020B0604020202020204" pitchFamily="34" charset="0"/>
              <a:buNone/>
            </a:pPr>
            <a:r>
              <a:rPr lang="en-US" sz="1200" dirty="0" smtClean="0"/>
              <a:t>Business Challenge</a:t>
            </a:r>
          </a:p>
          <a:p>
            <a:pPr marL="171450" indent="-171450">
              <a:buClr>
                <a:schemeClr val="accent3"/>
              </a:buClr>
              <a:buFont typeface="Arial" panose="020B0604020202020204" pitchFamily="34" charset="0"/>
              <a:buChar char="•"/>
            </a:pPr>
            <a:r>
              <a:rPr lang="en-US" sz="1200" dirty="0" smtClean="0"/>
              <a:t>As an EU government agency, digital signatures are required for signing</a:t>
            </a:r>
          </a:p>
          <a:p>
            <a:pPr marL="171450" indent="-171450">
              <a:buClr>
                <a:schemeClr val="accent3"/>
              </a:buClr>
              <a:buFont typeface="Arial" panose="020B0604020202020204" pitchFamily="34" charset="0"/>
              <a:buChar char="•"/>
            </a:pPr>
            <a:r>
              <a:rPr lang="en-US" sz="1200" dirty="0" smtClean="0"/>
              <a:t>65,000+ applications each year, resulting in 500,000 letters to be signed</a:t>
            </a:r>
          </a:p>
          <a:p>
            <a:pPr marL="171450" indent="-171450">
              <a:buClr>
                <a:schemeClr val="accent3"/>
              </a:buClr>
              <a:buFont typeface="Arial" panose="020B0604020202020204" pitchFamily="34" charset="0"/>
              <a:buChar char="•"/>
            </a:pPr>
            <a:r>
              <a:rPr lang="en-US" sz="1200" dirty="0" smtClean="0"/>
              <a:t>Case management automated, except for print-sign-scan signing process</a:t>
            </a:r>
          </a:p>
          <a:p>
            <a:pPr marL="0" indent="0">
              <a:buClr>
                <a:schemeClr val="accent3"/>
              </a:buClr>
              <a:buFont typeface="Arial" panose="020B0604020202020204" pitchFamily="34" charset="0"/>
              <a:buNone/>
            </a:pPr>
            <a:endParaRPr lang="en-US" sz="1200" dirty="0" smtClean="0"/>
          </a:p>
          <a:p>
            <a:pPr marL="0" indent="0">
              <a:buClr>
                <a:schemeClr val="accent3"/>
              </a:buClr>
              <a:buFont typeface="Arial" panose="020B0604020202020204" pitchFamily="34" charset="0"/>
              <a:buNone/>
            </a:pPr>
            <a:r>
              <a:rPr lang="en-US" sz="1200" dirty="0" smtClean="0"/>
              <a:t>Results</a:t>
            </a:r>
          </a:p>
          <a:p>
            <a:pPr marL="171450" indent="-171450">
              <a:buClr>
                <a:schemeClr val="accent3"/>
              </a:buClr>
              <a:buFont typeface="Arial" panose="020B0604020202020204" pitchFamily="34" charset="0"/>
              <a:buChar char="•"/>
            </a:pPr>
            <a:r>
              <a:rPr lang="en-US" sz="1200" dirty="0" smtClean="0"/>
              <a:t>Established legally verifiable and secure signing processes</a:t>
            </a:r>
          </a:p>
          <a:p>
            <a:pPr marL="171450" indent="-171450">
              <a:buClr>
                <a:schemeClr val="accent3"/>
              </a:buClr>
              <a:buFont typeface="Arial" panose="020B0604020202020204" pitchFamily="34" charset="0"/>
              <a:buChar char="•"/>
            </a:pPr>
            <a:r>
              <a:rPr lang="en-US" sz="1200" dirty="0" smtClean="0"/>
              <a:t>Ability to sign remotely significantly reduced process delays</a:t>
            </a:r>
          </a:p>
          <a:p>
            <a:pPr marL="171450" indent="-171450">
              <a:buClr>
                <a:schemeClr val="accent3"/>
              </a:buClr>
              <a:buFont typeface="Arial" panose="020B0604020202020204" pitchFamily="34" charset="0"/>
              <a:buChar char="•"/>
            </a:pPr>
            <a:r>
              <a:rPr lang="en-US" sz="1200" dirty="0" smtClean="0"/>
              <a:t>Saved time and minimize errors</a:t>
            </a:r>
          </a:p>
          <a:p>
            <a:pPr marL="171450" indent="-171450">
              <a:buClr>
                <a:schemeClr val="accent3"/>
              </a:buClr>
              <a:buFont typeface="Arial" panose="020B0604020202020204" pitchFamily="34" charset="0"/>
              <a:buChar char="•"/>
            </a:pPr>
            <a:endParaRPr lang="en-US" sz="1200" dirty="0" smtClean="0"/>
          </a:p>
        </p:txBody>
      </p:sp>
      <p:sp>
        <p:nvSpPr>
          <p:cNvPr id="4" name="Slide Number Placeholder 3"/>
          <p:cNvSpPr>
            <a:spLocks noGrp="1"/>
          </p:cNvSpPr>
          <p:nvPr>
            <p:ph type="sldNum" sz="quarter" idx="10"/>
          </p:nvPr>
        </p:nvSpPr>
        <p:spPr/>
        <p:txBody>
          <a:bodyPr/>
          <a:lstStyle/>
          <a:p>
            <a:fld id="{D49E0CD0-3974-C341-B1D1-3CB50B44E4E5}" type="slidenum">
              <a:rPr lang="en-US" smtClean="0"/>
              <a:pPr/>
              <a:t>8</a:t>
            </a:fld>
            <a:endParaRPr lang="en-US" dirty="0"/>
          </a:p>
        </p:txBody>
      </p:sp>
    </p:spTree>
    <p:extLst>
      <p:ext uri="{BB962C8B-B14F-4D97-AF65-F5344CB8AC3E}">
        <p14:creationId xmlns:p14="http://schemas.microsoft.com/office/powerpoint/2010/main" val="934019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E8DBD6-41A4-0744-9D79-3C9C1FFF573E}" type="slidenum">
              <a:rPr lang="en-US" smtClean="0"/>
              <a:pPr/>
              <a:t>9</a:t>
            </a:fld>
            <a:endParaRPr lang="en-US"/>
          </a:p>
        </p:txBody>
      </p:sp>
    </p:spTree>
    <p:extLst>
      <p:ext uri="{BB962C8B-B14F-4D97-AF65-F5344CB8AC3E}">
        <p14:creationId xmlns:p14="http://schemas.microsoft.com/office/powerpoint/2010/main" val="75762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Four</a:t>
            </a:r>
            <a:r>
              <a:rPr lang="en-US" baseline="0" dirty="0" smtClean="0"/>
              <a:t> unique benefits of the Signature Appliance include:</a:t>
            </a:r>
          </a:p>
          <a:p>
            <a:r>
              <a:rPr lang="en-US" baseline="0" dirty="0" smtClean="0"/>
              <a:t>- Strong, trusted signatures through direct integration with Active Directory or other LDAP-based ID Management systems. The Signature Appliance gives you the ability to authenticate signers inside your company using the same authentication system you use to secure your corporate systems and physical security. This is especially important for government or regulated industry transactions where strong authentication is paramount.</a:t>
            </a:r>
          </a:p>
          <a:p>
            <a:pPr marL="171450" indent="-171450">
              <a:buFontTx/>
              <a:buChar char="-"/>
            </a:pPr>
            <a:r>
              <a:rPr lang="en-US" baseline="0" dirty="0" smtClean="0"/>
              <a:t>Useful across multiple industries, native file format preservation allows you to sign documents without converting the document to PDF format. This means Excel documents, Word documents, CAD files and more stay in their original format after signing, especially important in Excel-based lab notebooks for regulated transactions or architectural diagrams in Architecture, Engineering and Construction.</a:t>
            </a:r>
          </a:p>
          <a:p>
            <a:pPr marL="171450" indent="-171450">
              <a:buFontTx/>
              <a:buChar char="-"/>
            </a:pPr>
            <a:r>
              <a:rPr lang="en-US" baseline="0" dirty="0" smtClean="0"/>
              <a:t>Important in State Government, Architecture Engineering and Construction, as well as East Asian cultures, the Signature Appliance supports high-fidelity signature images, including professional engineering seals, </a:t>
            </a:r>
            <a:r>
              <a:rPr lang="en-US" baseline="0" dirty="0" err="1" smtClean="0"/>
              <a:t>hanko</a:t>
            </a:r>
            <a:r>
              <a:rPr lang="en-US" baseline="0" dirty="0" smtClean="0"/>
              <a:t>/</a:t>
            </a:r>
            <a:r>
              <a:rPr lang="en-US" baseline="0" dirty="0" err="1" smtClean="0"/>
              <a:t>dojang</a:t>
            </a:r>
            <a:r>
              <a:rPr lang="en-US" baseline="0" dirty="0" smtClean="0"/>
              <a:t> in Japan and Korea, or any image-based seal/signature.</a:t>
            </a:r>
          </a:p>
          <a:p>
            <a:pPr marL="171450" indent="-171450">
              <a:buFontTx/>
              <a:buChar char="-"/>
            </a:pPr>
            <a:r>
              <a:rPr lang="en-US" baseline="0" dirty="0" smtClean="0"/>
              <a:t>And critical in any on-premises deployment, the Signature Appliance supports the major security certifications required for the most stringent security standards in customer data centers.</a:t>
            </a:r>
            <a:endParaRPr lang="en-US" dirty="0"/>
          </a:p>
        </p:txBody>
      </p:sp>
      <p:sp>
        <p:nvSpPr>
          <p:cNvPr id="4" name="Slide Number Placeholder 3"/>
          <p:cNvSpPr>
            <a:spLocks noGrp="1"/>
          </p:cNvSpPr>
          <p:nvPr>
            <p:ph type="sldNum" sz="quarter" idx="10"/>
          </p:nvPr>
        </p:nvSpPr>
        <p:spPr/>
        <p:txBody>
          <a:bodyPr/>
          <a:lstStyle/>
          <a:p>
            <a:fld id="{EBE8DBD6-41A4-0744-9D79-3C9C1FFF573E}" type="slidenum">
              <a:rPr lang="en-US" smtClean="0"/>
              <a:pPr/>
              <a:t>14</a:t>
            </a:fld>
            <a:endParaRPr lang="en-US"/>
          </a:p>
        </p:txBody>
      </p:sp>
    </p:spTree>
    <p:extLst>
      <p:ext uri="{BB962C8B-B14F-4D97-AF65-F5344CB8AC3E}">
        <p14:creationId xmlns:p14="http://schemas.microsoft.com/office/powerpoint/2010/main" val="1871898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w/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2847923"/>
            <a:ext cx="5852160" cy="424701"/>
          </a:xfrm>
          <a:noFill/>
          <a:effectLst/>
        </p:spPr>
        <p:txBody>
          <a:bodyPr wrap="square" lIns="0" tIns="45705" rIns="0" bIns="45705" rtlCol="0" anchor="b" anchorCtr="0">
            <a:spAutoFit/>
          </a:bodyPr>
          <a:lstStyle>
            <a:lvl1pPr marL="0" algn="l" defTabSz="457200" rtl="0" eaLnBrk="1" latinLnBrk="0" hangingPunct="1">
              <a:defRPr lang="en-US" sz="2400" b="1" kern="1200" dirty="0">
                <a:solidFill>
                  <a:schemeClr val="bg1"/>
                </a:solidFill>
                <a:latin typeface="+mj-lt"/>
                <a:ea typeface="+mn-ea"/>
                <a:cs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45920" y="3278009"/>
            <a:ext cx="5852160" cy="246221"/>
          </a:xfrm>
          <a:prstGeom prst="rect">
            <a:avLst/>
          </a:prstGeom>
          <a:noFill/>
          <a:effectLst/>
        </p:spPr>
        <p:txBody>
          <a:bodyPr wrap="square" lIns="0" tIns="0" rIns="0" bIns="0" rtlCol="0">
            <a:spAutoFit/>
          </a:bodyPr>
          <a:lstStyle>
            <a:lvl1pPr marL="0" indent="0" algn="l" defTabSz="457200" rtl="0" eaLnBrk="1" latinLnBrk="0" hangingPunct="1">
              <a:spcBef>
                <a:spcPts val="0"/>
              </a:spcBef>
              <a:spcAft>
                <a:spcPts val="0"/>
              </a:spcAft>
              <a:buNone/>
              <a:defRPr lang="en-US" sz="1600" b="0" kern="1200" baseline="0" dirty="0">
                <a:solidFill>
                  <a:schemeClr val="bg1"/>
                </a:solidFill>
                <a:latin typeface="+mj-lt"/>
                <a:ea typeface="+mn-ea"/>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p:txBody>
      </p:sp>
      <p:sp>
        <p:nvSpPr>
          <p:cNvPr id="7" name="Footer Placeholder 5"/>
          <p:cNvSpPr>
            <a:spLocks noGrp="1"/>
          </p:cNvSpPr>
          <p:nvPr>
            <p:ph type="ftr" sz="quarter" idx="11"/>
          </p:nvPr>
        </p:nvSpPr>
        <p:spPr>
          <a:xfrm>
            <a:off x="339433" y="4767263"/>
            <a:ext cx="3086100" cy="274637"/>
          </a:xfrm>
          <a:prstGeom prst="rect">
            <a:avLst/>
          </a:prstGeom>
        </p:spPr>
        <p:txBody>
          <a:bodyPr vert="horz" lIns="91440" tIns="91440" rIns="0" bIns="45720" rtlCol="0" anchor="ctr"/>
          <a:lstStyle>
            <a:lvl1pPr marL="0" algn="l" defTabSz="457200" rtl="0" eaLnBrk="1" latinLnBrk="0" hangingPunct="1">
              <a:defRPr lang="en-US" sz="700" kern="1200" smtClean="0">
                <a:solidFill>
                  <a:schemeClr val="accent1">
                    <a:lumMod val="60000"/>
                    <a:lumOff val="40000"/>
                  </a:schemeClr>
                </a:solidFill>
                <a:latin typeface="+mn-lt"/>
                <a:ea typeface="+mn-ea"/>
                <a:cs typeface="+mn-cs"/>
              </a:defRPr>
            </a:lvl1pPr>
          </a:lstStyle>
          <a:p>
            <a:r>
              <a:rPr lang="en-US" smtClean="0"/>
              <a:t>DOCUSIGN CONFIDENTIAL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45920" y="1398494"/>
            <a:ext cx="2443706" cy="685800"/>
          </a:xfrm>
          <a:prstGeom prst="rect">
            <a:avLst/>
          </a:prstGeom>
        </p:spPr>
      </p:pic>
    </p:spTree>
    <p:extLst>
      <p:ext uri="{BB962C8B-B14F-4D97-AF65-F5344CB8AC3E}">
        <p14:creationId xmlns:p14="http://schemas.microsoft.com/office/powerpoint/2010/main" val="12869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003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58438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Content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059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Content - NO FOOTER">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458200" cy="402336"/>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6482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5583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2287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p:cNvSpPr/>
          <p:nvPr userDrawn="1"/>
        </p:nvSpPr>
        <p:spPr>
          <a:xfrm>
            <a:off x="0" y="1"/>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dirty="0" err="1" smtClean="0">
              <a:latin typeface="+mj-lt"/>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57500" y="2090594"/>
            <a:ext cx="3429000" cy="962312"/>
          </a:xfrm>
          <a:prstGeom prst="rect">
            <a:avLst/>
          </a:prstGeom>
        </p:spPr>
      </p:pic>
    </p:spTree>
    <p:extLst>
      <p:ext uri="{BB962C8B-B14F-4D97-AF65-F5344CB8AC3E}">
        <p14:creationId xmlns:p14="http://schemas.microsoft.com/office/powerpoint/2010/main" val="2382621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w/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logo_blu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23617" y="4782437"/>
            <a:ext cx="977483" cy="274320"/>
          </a:xfrm>
          <a:prstGeom prst="rect">
            <a:avLst/>
          </a:prstGeom>
        </p:spPr>
      </p:pic>
      <p:sp>
        <p:nvSpPr>
          <p:cNvPr id="9" name="Footer Placeholder 5"/>
          <p:cNvSpPr>
            <a:spLocks noGrp="1"/>
          </p:cNvSpPr>
          <p:nvPr>
            <p:ph type="ftr" sz="quarter" idx="11"/>
          </p:nvPr>
        </p:nvSpPr>
        <p:spPr>
          <a:xfrm>
            <a:off x="339433" y="4767263"/>
            <a:ext cx="3086100" cy="274637"/>
          </a:xfrm>
          <a:prstGeom prst="rect">
            <a:avLst/>
          </a:prstGeom>
        </p:spPr>
        <p:txBody>
          <a:bodyPr vert="horz" lIns="91440" tIns="91440" rIns="0" bIns="45720" rtlCol="0" anchor="ctr"/>
          <a:lstStyle>
            <a:lvl1pPr marL="0" algn="l" defTabSz="457200" rtl="0" eaLnBrk="1" latinLnBrk="0" hangingPunct="1">
              <a:defRPr lang="en-US" sz="700" kern="1200" smtClean="0">
                <a:solidFill>
                  <a:schemeClr val="tx1">
                    <a:tint val="75000"/>
                  </a:schemeClr>
                </a:solidFill>
                <a:latin typeface="+mn-lt"/>
                <a:ea typeface="+mn-ea"/>
                <a:cs typeface="+mn-cs"/>
              </a:defRPr>
            </a:lvl1pPr>
          </a:lstStyle>
          <a:p>
            <a:r>
              <a:rPr lang="en-US" dirty="0" smtClean="0"/>
              <a:t>DOCUSIGN CONFIDENTIAL</a:t>
            </a:r>
            <a:endParaRPr lang="en-US" dirty="0"/>
          </a:p>
        </p:txBody>
      </p:sp>
    </p:spTree>
    <p:extLst>
      <p:ext uri="{BB962C8B-B14F-4D97-AF65-F5344CB8AC3E}">
        <p14:creationId xmlns:p14="http://schemas.microsoft.com/office/powerpoint/2010/main" val="3146716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w/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descr="logo_blu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23617" y="4782437"/>
            <a:ext cx="977483" cy="274320"/>
          </a:xfrm>
          <a:prstGeom prst="rect">
            <a:avLst/>
          </a:prstGeom>
        </p:spPr>
      </p:pic>
      <p:sp>
        <p:nvSpPr>
          <p:cNvPr id="10" name="Footer Placeholder 5"/>
          <p:cNvSpPr>
            <a:spLocks noGrp="1"/>
          </p:cNvSpPr>
          <p:nvPr>
            <p:ph type="ftr" sz="quarter" idx="11"/>
          </p:nvPr>
        </p:nvSpPr>
        <p:spPr>
          <a:xfrm>
            <a:off x="339433" y="4767263"/>
            <a:ext cx="3086100" cy="274637"/>
          </a:xfrm>
          <a:prstGeom prst="rect">
            <a:avLst/>
          </a:prstGeom>
        </p:spPr>
        <p:txBody>
          <a:bodyPr vert="horz" lIns="91440" tIns="91440" rIns="0" bIns="45720" rtlCol="0" anchor="ctr"/>
          <a:lstStyle>
            <a:lvl1pPr>
              <a:defRPr lang="en-US" sz="700" smtClean="0">
                <a:solidFill>
                  <a:schemeClr val="tx1">
                    <a:tint val="75000"/>
                  </a:schemeClr>
                </a:solidFill>
              </a:defRPr>
            </a:lvl1pPr>
          </a:lstStyle>
          <a:p>
            <a:r>
              <a:rPr lang="en-US" smtClean="0"/>
              <a:t>DOCUSIGN CONFIDENTIAL</a:t>
            </a:r>
            <a:endParaRPr lang="en-US" dirty="0"/>
          </a:p>
        </p:txBody>
      </p:sp>
    </p:spTree>
    <p:extLst>
      <p:ext uri="{BB962C8B-B14F-4D97-AF65-F5344CB8AC3E}">
        <p14:creationId xmlns:p14="http://schemas.microsoft.com/office/powerpoint/2010/main" val="681305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Content w/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descr="logo_blu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23617" y="4782437"/>
            <a:ext cx="977483" cy="274320"/>
          </a:xfrm>
          <a:prstGeom prst="rect">
            <a:avLst/>
          </a:prstGeom>
        </p:spPr>
      </p:pic>
      <p:sp>
        <p:nvSpPr>
          <p:cNvPr id="10" name="Footer Placeholder 5"/>
          <p:cNvSpPr>
            <a:spLocks noGrp="1"/>
          </p:cNvSpPr>
          <p:nvPr>
            <p:ph type="ftr" sz="quarter" idx="11"/>
          </p:nvPr>
        </p:nvSpPr>
        <p:spPr>
          <a:xfrm>
            <a:off x="339433" y="4767263"/>
            <a:ext cx="3086100" cy="274637"/>
          </a:xfrm>
          <a:prstGeom prst="rect">
            <a:avLst/>
          </a:prstGeom>
        </p:spPr>
        <p:txBody>
          <a:bodyPr vert="horz" lIns="91440" tIns="91440" rIns="0" bIns="45720" rtlCol="0" anchor="ctr"/>
          <a:lstStyle>
            <a:lvl1pPr>
              <a:defRPr lang="en-US" sz="700" smtClean="0">
                <a:solidFill>
                  <a:schemeClr val="tx1">
                    <a:tint val="75000"/>
                  </a:schemeClr>
                </a:solidFill>
              </a:defRPr>
            </a:lvl1pPr>
          </a:lstStyle>
          <a:p>
            <a:r>
              <a:rPr lang="en-US" smtClean="0"/>
              <a:t>DOCUSIGN CONFIDENTIAL</a:t>
            </a:r>
            <a:endParaRPr lang="en-US" dirty="0"/>
          </a:p>
        </p:txBody>
      </p:sp>
    </p:spTree>
    <p:extLst>
      <p:ext uri="{BB962C8B-B14F-4D97-AF65-F5344CB8AC3E}">
        <p14:creationId xmlns:p14="http://schemas.microsoft.com/office/powerpoint/2010/main" val="4048283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Content w/footer">
    <p:spTree>
      <p:nvGrpSpPr>
        <p:cNvPr id="1" name=""/>
        <p:cNvGrpSpPr/>
        <p:nvPr/>
      </p:nvGrpSpPr>
      <p:grpSpPr>
        <a:xfrm>
          <a:off x="0" y="0"/>
          <a:ext cx="0" cy="0"/>
          <a:chOff x="0" y="0"/>
          <a:chExt cx="0" cy="0"/>
        </a:xfrm>
      </p:grpSpPr>
      <p:sp>
        <p:nvSpPr>
          <p:cNvPr id="2" name="Title 1"/>
          <p:cNvSpPr>
            <a:spLocks noGrp="1"/>
          </p:cNvSpPr>
          <p:nvPr>
            <p:ph type="title"/>
          </p:nvPr>
        </p:nvSpPr>
        <p:spPr>
          <a:xfrm>
            <a:off x="342900" y="274638"/>
            <a:ext cx="8458200" cy="402336"/>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648200" y="946125"/>
            <a:ext cx="4152900" cy="3749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descr="logo_blu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23617" y="4782437"/>
            <a:ext cx="977483" cy="274320"/>
          </a:xfrm>
          <a:prstGeom prst="rect">
            <a:avLst/>
          </a:prstGeom>
        </p:spPr>
      </p:pic>
      <p:sp>
        <p:nvSpPr>
          <p:cNvPr id="10" name="Footer Placeholder 5"/>
          <p:cNvSpPr>
            <a:spLocks noGrp="1"/>
          </p:cNvSpPr>
          <p:nvPr>
            <p:ph type="ftr" sz="quarter" idx="11"/>
          </p:nvPr>
        </p:nvSpPr>
        <p:spPr>
          <a:xfrm>
            <a:off x="339433" y="4767263"/>
            <a:ext cx="3086100" cy="274637"/>
          </a:xfrm>
          <a:prstGeom prst="rect">
            <a:avLst/>
          </a:prstGeom>
        </p:spPr>
        <p:txBody>
          <a:bodyPr vert="horz" lIns="91440" tIns="91440" rIns="0" bIns="45720" rtlCol="0" anchor="ctr"/>
          <a:lstStyle>
            <a:lvl1pPr>
              <a:defRPr lang="en-US" sz="700" smtClean="0">
                <a:solidFill>
                  <a:schemeClr val="tx1">
                    <a:tint val="75000"/>
                  </a:schemeClr>
                </a:solidFill>
              </a:defRPr>
            </a:lvl1pPr>
          </a:lstStyle>
          <a:p>
            <a:r>
              <a:rPr lang="en-US" smtClean="0"/>
              <a:t>DOCUSIGN CONFIDENTIAL</a:t>
            </a:r>
            <a:endParaRPr lang="en-US" dirty="0"/>
          </a:p>
        </p:txBody>
      </p:sp>
    </p:spTree>
    <p:extLst>
      <p:ext uri="{BB962C8B-B14F-4D97-AF65-F5344CB8AC3E}">
        <p14:creationId xmlns:p14="http://schemas.microsoft.com/office/powerpoint/2010/main" val="2771821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logo_blu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23617" y="4782437"/>
            <a:ext cx="977483" cy="274320"/>
          </a:xfrm>
          <a:prstGeom prst="rect">
            <a:avLst/>
          </a:prstGeom>
        </p:spPr>
      </p:pic>
      <p:sp>
        <p:nvSpPr>
          <p:cNvPr id="4" name="Footer Placeholder 5"/>
          <p:cNvSpPr>
            <a:spLocks noGrp="1"/>
          </p:cNvSpPr>
          <p:nvPr>
            <p:ph type="ftr" sz="quarter" idx="11"/>
          </p:nvPr>
        </p:nvSpPr>
        <p:spPr>
          <a:xfrm>
            <a:off x="339433" y="4767263"/>
            <a:ext cx="3086100" cy="274637"/>
          </a:xfrm>
          <a:prstGeom prst="rect">
            <a:avLst/>
          </a:prstGeom>
        </p:spPr>
        <p:txBody>
          <a:bodyPr vert="horz" lIns="91440" tIns="91440" rIns="0" bIns="45720" rtlCol="0" anchor="ctr"/>
          <a:lstStyle>
            <a:lvl1pPr>
              <a:defRPr lang="en-US" sz="700" smtClean="0">
                <a:solidFill>
                  <a:schemeClr val="tx1">
                    <a:tint val="75000"/>
                  </a:schemeClr>
                </a:solidFill>
              </a:defRPr>
            </a:lvl1pPr>
          </a:lstStyle>
          <a:p>
            <a:r>
              <a:rPr lang="en-US" smtClean="0"/>
              <a:t>DOCUSIGN CONFIDENTIAL</a:t>
            </a:r>
            <a:endParaRPr lang="en-US" dirty="0"/>
          </a:p>
        </p:txBody>
      </p:sp>
    </p:spTree>
    <p:extLst>
      <p:ext uri="{BB962C8B-B14F-4D97-AF65-F5344CB8AC3E}">
        <p14:creationId xmlns:p14="http://schemas.microsoft.com/office/powerpoint/2010/main" val="33457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617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er Slide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248601"/>
            <a:ext cx="7772400" cy="646300"/>
          </a:xfrm>
          <a:noFill/>
          <a:effectLst/>
        </p:spPr>
        <p:txBody>
          <a:bodyPr wrap="square" lIns="0" tIns="45705" rIns="0" bIns="45705" rtlCol="0" anchor="ctr" anchorCtr="0">
            <a:spAutoFit/>
          </a:bodyPr>
          <a:lstStyle>
            <a:lvl1pPr marL="0" algn="ctr" defTabSz="457200" rtl="0" eaLnBrk="1" latinLnBrk="0" hangingPunct="1">
              <a:defRPr lang="en-US" sz="4000" b="0" kern="1200" baseline="0" dirty="0">
                <a:solidFill>
                  <a:schemeClr val="bg1"/>
                </a:solidFill>
                <a:latin typeface="Calibri Light" panose="020F0302020204030204" pitchFamily="34" charset="0"/>
                <a:ea typeface="+mn-ea"/>
                <a:cs typeface="Arial"/>
              </a:defRPr>
            </a:lvl1pPr>
          </a:lstStyle>
          <a:p>
            <a:r>
              <a:rPr lang="en-US" dirty="0" smtClean="0"/>
              <a:t>Click to edit Master breaker style</a:t>
            </a:r>
            <a:endParaRPr lang="en-US" dirty="0"/>
          </a:p>
        </p:txBody>
      </p:sp>
    </p:spTree>
    <p:extLst>
      <p:ext uri="{BB962C8B-B14F-4D97-AF65-F5344CB8AC3E}">
        <p14:creationId xmlns:p14="http://schemas.microsoft.com/office/powerpoint/2010/main" val="22815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8458200" cy="402336"/>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342900" y="946125"/>
            <a:ext cx="8458200" cy="37490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2738202"/>
      </p:ext>
    </p:extLst>
  </p:cSld>
  <p:clrMap bg1="lt1" tx1="dk1" bg2="lt2" tx2="dk2" accent1="accent1" accent2="accent2" accent3="accent3" accent4="accent4" accent5="accent5" accent6="accent6" hlink="hlink" folHlink="folHlink"/>
  <p:sldLayoutIdLst>
    <p:sldLayoutId id="2147483929" r:id="rId1"/>
    <p:sldLayoutId id="2147483916" r:id="rId2"/>
    <p:sldLayoutId id="2147483905" r:id="rId3"/>
    <p:sldLayoutId id="2147483907" r:id="rId4"/>
    <p:sldLayoutId id="2147483917" r:id="rId5"/>
    <p:sldLayoutId id="2147483918" r:id="rId6"/>
    <p:sldLayoutId id="2147483909" r:id="rId7"/>
    <p:sldLayoutId id="2147483910" r:id="rId8"/>
    <p:sldLayoutId id="2147483928" r:id="rId9"/>
    <p:sldLayoutId id="2147483919" r:id="rId10"/>
    <p:sldLayoutId id="2147483920" r:id="rId11"/>
    <p:sldLayoutId id="2147483921" r:id="rId12"/>
    <p:sldLayoutId id="2147483922" r:id="rId13"/>
    <p:sldLayoutId id="2147483923" r:id="rId14"/>
  </p:sldLayoutIdLst>
  <p:hf sldNum="0" hdr="0" dt="0"/>
  <p:txStyles>
    <p:title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spcAft>
          <a:spcPts val="1200"/>
        </a:spcAft>
        <a:buFontTx/>
        <a:buNone/>
        <a:defRPr sz="2000" kern="1200">
          <a:solidFill>
            <a:schemeClr val="tx1">
              <a:lumMod val="75000"/>
              <a:lumOff val="25000"/>
            </a:schemeClr>
          </a:solidFill>
          <a:latin typeface="+mn-lt"/>
          <a:ea typeface="+mn-ea"/>
          <a:cs typeface="+mn-cs"/>
        </a:defRPr>
      </a:lvl1pPr>
      <a:lvl2pPr marL="347663" indent="-347663" algn="l" defTabSz="914400" rtl="0" eaLnBrk="1" latinLnBrk="0" hangingPunct="1">
        <a:lnSpc>
          <a:spcPct val="100000"/>
        </a:lnSpc>
        <a:spcBef>
          <a:spcPts val="300"/>
        </a:spcBef>
        <a:spcAft>
          <a:spcPts val="300"/>
        </a:spcAft>
        <a:buClr>
          <a:schemeClr val="accent3"/>
        </a:buClr>
        <a:buFont typeface="Arial" panose="020B0604020202020204" pitchFamily="34" charset="0"/>
        <a:buChar char="•"/>
        <a:defRPr sz="2000" kern="1200">
          <a:solidFill>
            <a:schemeClr val="tx1">
              <a:lumMod val="75000"/>
              <a:lumOff val="25000"/>
            </a:schemeClr>
          </a:solidFill>
          <a:latin typeface="+mn-lt"/>
          <a:ea typeface="+mn-ea"/>
          <a:cs typeface="+mn-cs"/>
        </a:defRPr>
      </a:lvl2pPr>
      <a:lvl3pPr marL="576263" indent="-228600" algn="l" defTabSz="914400" rtl="0" eaLnBrk="1" latinLnBrk="0" hangingPunct="1">
        <a:lnSpc>
          <a:spcPct val="90000"/>
        </a:lnSpc>
        <a:spcBef>
          <a:spcPts val="500"/>
        </a:spcBef>
        <a:buFont typeface="Calibri" panose="020F0502020204030204" pitchFamily="34" charset="0"/>
        <a:buChar char="‒"/>
        <a:defRPr sz="1800" kern="1200">
          <a:solidFill>
            <a:schemeClr val="tx1">
              <a:lumMod val="75000"/>
              <a:lumOff val="25000"/>
            </a:schemeClr>
          </a:solidFill>
          <a:latin typeface="+mn-lt"/>
          <a:ea typeface="+mn-ea"/>
          <a:cs typeface="+mn-cs"/>
        </a:defRPr>
      </a:lvl3pPr>
      <a:lvl4pPr marL="739775" indent="-163513" algn="l" defTabSz="914400" rtl="0" eaLnBrk="1" latinLnBrk="0" hangingPunct="1">
        <a:lnSpc>
          <a:spcPct val="90000"/>
        </a:lnSpc>
        <a:spcBef>
          <a:spcPts val="500"/>
        </a:spcBef>
        <a:buFont typeface="Calibri" panose="020F0502020204030204" pitchFamily="34" charset="0"/>
        <a:buChar char="‒"/>
        <a:defRPr sz="1600" kern="1200">
          <a:solidFill>
            <a:schemeClr val="tx1">
              <a:lumMod val="75000"/>
              <a:lumOff val="25000"/>
            </a:schemeClr>
          </a:solidFill>
          <a:latin typeface="+mn-lt"/>
          <a:ea typeface="+mn-ea"/>
          <a:cs typeface="+mn-cs"/>
        </a:defRPr>
      </a:lvl4pPr>
      <a:lvl5pPr marL="914400" indent="-174625" algn="l" defTabSz="914400" rtl="0" eaLnBrk="1" latinLnBrk="0" hangingPunct="1">
        <a:lnSpc>
          <a:spcPct val="90000"/>
        </a:lnSpc>
        <a:spcBef>
          <a:spcPts val="500"/>
        </a:spcBef>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tiff"/><Relationship Id="rId3" Type="http://schemas.openxmlformats.org/officeDocument/2006/relationships/image" Target="../media/image7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jpeg"/><Relationship Id="rId9" Type="http://schemas.openxmlformats.org/officeDocument/2006/relationships/image" Target="../media/image21.tiff"/><Relationship Id="rId10"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tiff"/><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tiff"/><Relationship Id="rId7" Type="http://schemas.openxmlformats.org/officeDocument/2006/relationships/image" Target="../media/image19.tiff"/><Relationship Id="rId8" Type="http://schemas.openxmlformats.org/officeDocument/2006/relationships/image" Target="../media/image20.jpeg"/><Relationship Id="rId9" Type="http://schemas.openxmlformats.org/officeDocument/2006/relationships/image" Target="../media/image21.tiff"/><Relationship Id="rId10"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5" Type="http://schemas.microsoft.com/office/2007/relationships/hdphoto" Target="../media/hdphoto1.wdp"/><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gif"/><Relationship Id="rId25" Type="http://schemas.openxmlformats.org/officeDocument/2006/relationships/image" Target="../media/image50.jpeg"/><Relationship Id="rId26" Type="http://schemas.openxmlformats.org/officeDocument/2006/relationships/image" Target="../media/image51.png"/><Relationship Id="rId27" Type="http://schemas.openxmlformats.org/officeDocument/2006/relationships/image" Target="../media/image52.jpeg"/><Relationship Id="rId28" Type="http://schemas.openxmlformats.org/officeDocument/2006/relationships/image" Target="../media/image53.png"/><Relationship Id="rId29" Type="http://schemas.openxmlformats.org/officeDocument/2006/relationships/image" Target="../media/image54.jpe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emf"/><Relationship Id="rId30" Type="http://schemas.openxmlformats.org/officeDocument/2006/relationships/image" Target="../media/image55.png"/><Relationship Id="rId31" Type="http://schemas.openxmlformats.org/officeDocument/2006/relationships/image" Target="../media/image56.png"/><Relationship Id="rId32" Type="http://schemas.openxmlformats.org/officeDocument/2006/relationships/image" Target="../media/image57.png"/><Relationship Id="rId9" Type="http://schemas.openxmlformats.org/officeDocument/2006/relationships/image" Target="../media/image35.jpeg"/><Relationship Id="rId6" Type="http://schemas.openxmlformats.org/officeDocument/2006/relationships/image" Target="../media/image32.emf"/><Relationship Id="rId7" Type="http://schemas.openxmlformats.org/officeDocument/2006/relationships/image" Target="../media/image33.png"/><Relationship Id="rId8" Type="http://schemas.openxmlformats.org/officeDocument/2006/relationships/image" Target="../media/image34.png"/><Relationship Id="rId33" Type="http://schemas.openxmlformats.org/officeDocument/2006/relationships/hyperlink" Target="http://en.wikipedia.org/wiki/File:NASA_logo.svg" TargetMode="External"/><Relationship Id="rId34" Type="http://schemas.openxmlformats.org/officeDocument/2006/relationships/image" Target="../media/image58.png"/><Relationship Id="rId35" Type="http://schemas.openxmlformats.org/officeDocument/2006/relationships/hyperlink" Target="http://en.wikipedia.org/wiki/File:Los_Alamos_logo.svg" TargetMode="External"/><Relationship Id="rId36" Type="http://schemas.openxmlformats.org/officeDocument/2006/relationships/image" Target="../media/image59.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hyperlink" Target="http://www.nationwidechildrens.org/" TargetMode="External"/><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gif"/><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jpeg"/><Relationship Id="rId37" Type="http://schemas.openxmlformats.org/officeDocument/2006/relationships/image" Target="../media/image60.png"/><Relationship Id="rId38" Type="http://schemas.openxmlformats.org/officeDocument/2006/relationships/image" Target="../media/image61.jpeg"/><Relationship Id="rId39" Type="http://schemas.openxmlformats.org/officeDocument/2006/relationships/image" Target="../media/image62.jpeg"/><Relationship Id="rId40" Type="http://schemas.openxmlformats.org/officeDocument/2006/relationships/image" Target="../media/image63.png"/><Relationship Id="rId41" Type="http://schemas.openxmlformats.org/officeDocument/2006/relationships/image" Target="../media/image64.jpeg"/><Relationship Id="rId42" Type="http://schemas.openxmlformats.org/officeDocument/2006/relationships/image" Target="../media/image65.png"/><Relationship Id="rId43" Type="http://schemas.openxmlformats.org/officeDocument/2006/relationships/image" Target="../media/image66.png"/><Relationship Id="rId44" Type="http://schemas.openxmlformats.org/officeDocument/2006/relationships/image" Target="../media/image67.png"/><Relationship Id="rId45" Type="http://schemas.openxmlformats.org/officeDocument/2006/relationships/image" Target="../media/image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45920" y="2847923"/>
            <a:ext cx="5852160" cy="424701"/>
          </a:xfrm>
        </p:spPr>
        <p:txBody>
          <a:bodyPr/>
          <a:lstStyle/>
          <a:p>
            <a:r>
              <a:rPr lang="en-US" b="0" dirty="0"/>
              <a:t>DocuSign Signature Appliance APIs </a:t>
            </a:r>
            <a:r>
              <a:rPr lang="en-US" b="0" dirty="0" smtClean="0"/>
              <a:t>101</a:t>
            </a:r>
            <a:endParaRPr lang="en-US" dirty="0"/>
          </a:p>
        </p:txBody>
      </p:sp>
      <p:sp>
        <p:nvSpPr>
          <p:cNvPr id="5" name="Subtitle 4"/>
          <p:cNvSpPr>
            <a:spLocks noGrp="1"/>
          </p:cNvSpPr>
          <p:nvPr>
            <p:ph type="subTitle" idx="1"/>
          </p:nvPr>
        </p:nvSpPr>
        <p:spPr>
          <a:xfrm>
            <a:off x="1645919" y="3278009"/>
            <a:ext cx="6602931" cy="830997"/>
          </a:xfrm>
        </p:spPr>
        <p:txBody>
          <a:bodyPr/>
          <a:lstStyle/>
          <a:p>
            <a:r>
              <a:rPr lang="en-US" sz="1800" dirty="0" smtClean="0"/>
              <a:t>Larry </a:t>
            </a:r>
            <a:r>
              <a:rPr lang="en-US" sz="1800" dirty="0" err="1" smtClean="0"/>
              <a:t>Kluger</a:t>
            </a:r>
            <a:r>
              <a:rPr lang="en-US" sz="1800" dirty="0" smtClean="0"/>
              <a:t>, Technical Program Manager, DocuSign Developer Center</a:t>
            </a:r>
          </a:p>
          <a:p>
            <a:r>
              <a:rPr lang="en-US" sz="1800" dirty="0" err="1" smtClean="0"/>
              <a:t>larry.kluger@docusign.com</a:t>
            </a:r>
            <a:endParaRPr lang="en-US" sz="1800" dirty="0"/>
          </a:p>
        </p:txBody>
      </p:sp>
    </p:spTree>
    <p:extLst>
      <p:ext uri="{BB962C8B-B14F-4D97-AF65-F5344CB8AC3E}">
        <p14:creationId xmlns:p14="http://schemas.microsoft.com/office/powerpoint/2010/main" val="1197440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43471"/>
            <a:ext cx="7772400" cy="656560"/>
          </a:xfrm>
        </p:spPr>
        <p:txBody>
          <a:bodyPr/>
          <a:lstStyle/>
          <a:p>
            <a:r>
              <a:rPr lang="en-US" b="1" dirty="0" smtClean="0"/>
              <a:t>DocuSign Signature Appliance APIs</a:t>
            </a:r>
            <a:endParaRPr lang="en-US" dirty="0"/>
          </a:p>
        </p:txBody>
      </p:sp>
    </p:spTree>
    <p:extLst>
      <p:ext uri="{BB962C8B-B14F-4D97-AF65-F5344CB8AC3E}">
        <p14:creationId xmlns:p14="http://schemas.microsoft.com/office/powerpoint/2010/main" val="2713465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a:t>
            </a:r>
            <a:endParaRPr lang="en-US" dirty="0"/>
          </a:p>
        </p:txBody>
      </p:sp>
      <p:sp>
        <p:nvSpPr>
          <p:cNvPr id="3" name="Content Placeholder 2"/>
          <p:cNvSpPr>
            <a:spLocks noGrp="1"/>
          </p:cNvSpPr>
          <p:nvPr>
            <p:ph idx="1"/>
          </p:nvPr>
        </p:nvSpPr>
        <p:spPr>
          <a:xfrm>
            <a:off x="342900" y="946125"/>
            <a:ext cx="4719988" cy="3749040"/>
          </a:xfrm>
        </p:spPr>
        <p:txBody>
          <a:bodyPr>
            <a:normAutofit/>
          </a:bodyPr>
          <a:lstStyle/>
          <a:p>
            <a:r>
              <a:rPr lang="en-US" dirty="0" smtClean="0"/>
              <a:t>DSA Web Agent—Complete signing ceremony UX for web applications</a:t>
            </a:r>
          </a:p>
          <a:p>
            <a:r>
              <a:rPr lang="en-US" dirty="0" smtClean="0"/>
              <a:t>DSA SOAP—Network API for signing and user management</a:t>
            </a:r>
          </a:p>
          <a:p>
            <a:r>
              <a:rPr lang="en-US" dirty="0" smtClean="0"/>
              <a:t>DSA API—Network HTTPS API for signing</a:t>
            </a:r>
          </a:p>
          <a:p>
            <a:r>
              <a:rPr lang="en-US" dirty="0" smtClean="0"/>
              <a:t>DSA Local—Performant, local Windows </a:t>
            </a:r>
            <a:r>
              <a:rPr lang="en-US" dirty="0" smtClean="0"/>
              <a:t>API</a:t>
            </a:r>
          </a:p>
          <a:p>
            <a:r>
              <a:rPr lang="en-US" dirty="0" smtClean="0"/>
              <a:t>Plus MS CAPI, SharePoint, Nintex, K2, and more</a:t>
            </a:r>
            <a:endParaRPr lang="en-US" dirty="0" smtClean="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40735" y="127976"/>
            <a:ext cx="5022378" cy="1829138"/>
          </a:xfrm>
          <a:prstGeom prst="rect">
            <a:avLst/>
          </a:prstGeom>
        </p:spPr>
      </p:pic>
      <p:pic>
        <p:nvPicPr>
          <p:cNvPr id="6" name="Picture 5"/>
          <p:cNvPicPr>
            <a:picLocks noChangeAspect="1"/>
          </p:cNvPicPr>
          <p:nvPr/>
        </p:nvPicPr>
        <p:blipFill>
          <a:blip r:embed="rId3"/>
          <a:stretch>
            <a:fillRect/>
          </a:stretch>
        </p:blipFill>
        <p:spPr>
          <a:xfrm>
            <a:off x="6631806" y="2511342"/>
            <a:ext cx="2169294" cy="2169294"/>
          </a:xfrm>
          <a:prstGeom prst="rect">
            <a:avLst/>
          </a:prstGeom>
        </p:spPr>
      </p:pic>
      <p:sp>
        <p:nvSpPr>
          <p:cNvPr id="7" name="Title 1"/>
          <p:cNvSpPr txBox="1">
            <a:spLocks/>
          </p:cNvSpPr>
          <p:nvPr/>
        </p:nvSpPr>
        <p:spPr>
          <a:xfrm>
            <a:off x="4955005" y="1786143"/>
            <a:ext cx="4015740" cy="4023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DocuSign </a:t>
            </a:r>
            <a:r>
              <a:rPr lang="en-US" smtClean="0"/>
              <a:t>Signature Appliance</a:t>
            </a:r>
            <a:endParaRPr lang="en-US" dirty="0"/>
          </a:p>
        </p:txBody>
      </p:sp>
      <p:sp>
        <p:nvSpPr>
          <p:cNvPr id="8" name="Title 1"/>
          <p:cNvSpPr txBox="1">
            <a:spLocks/>
          </p:cNvSpPr>
          <p:nvPr/>
        </p:nvSpPr>
        <p:spPr>
          <a:xfrm>
            <a:off x="5821681" y="4458614"/>
            <a:ext cx="1661294" cy="4023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mtClean="0"/>
              <a:t>Web Agent</a:t>
            </a:r>
            <a:endParaRPr lang="en-US" dirty="0"/>
          </a:p>
        </p:txBody>
      </p:sp>
      <p:sp>
        <p:nvSpPr>
          <p:cNvPr id="9" name="TextBox 8"/>
          <p:cNvSpPr txBox="1"/>
          <p:nvPr/>
        </p:nvSpPr>
        <p:spPr>
          <a:xfrm>
            <a:off x="9346131" y="750771"/>
            <a:ext cx="1485900" cy="1815882"/>
          </a:xfrm>
          <a:prstGeom prst="rect">
            <a:avLst/>
          </a:prstGeom>
          <a:solidFill>
            <a:srgbClr val="7030A0"/>
          </a:solidFill>
        </p:spPr>
        <p:txBody>
          <a:bodyPr wrap="square" rtlCol="0">
            <a:spAutoFit/>
          </a:bodyPr>
          <a:lstStyle/>
          <a:p>
            <a:r>
              <a:rPr lang="en-US" sz="1600" dirty="0" smtClean="0">
                <a:solidFill>
                  <a:schemeClr val="bg1"/>
                </a:solidFill>
              </a:rPr>
              <a:t>Note to artist:</a:t>
            </a:r>
          </a:p>
          <a:p>
            <a:r>
              <a:rPr lang="en-US" sz="1600" dirty="0" smtClean="0">
                <a:solidFill>
                  <a:schemeClr val="bg1"/>
                </a:solidFill>
              </a:rPr>
              <a:t>The Web Agent runs on the customer’s server. The idea is to show a generic server</a:t>
            </a:r>
            <a:endParaRPr lang="en-US" sz="1600" dirty="0" smtClean="0">
              <a:solidFill>
                <a:schemeClr val="bg1"/>
              </a:solidFill>
            </a:endParaRPr>
          </a:p>
        </p:txBody>
      </p:sp>
    </p:spTree>
    <p:extLst>
      <p:ext uri="{BB962C8B-B14F-4D97-AF65-F5344CB8AC3E}">
        <p14:creationId xmlns:p14="http://schemas.microsoft.com/office/powerpoint/2010/main" val="1944831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DOCUSIGN CONFIDENTIAL</a:t>
            </a:r>
            <a:endParaRPr lang="en-US" dirty="0"/>
          </a:p>
        </p:txBody>
      </p:sp>
      <p:pic>
        <p:nvPicPr>
          <p:cNvPr id="6" name="Picture 5"/>
          <p:cNvPicPr>
            <a:picLocks noChangeAspect="1"/>
          </p:cNvPicPr>
          <p:nvPr/>
        </p:nvPicPr>
        <p:blipFill>
          <a:blip r:embed="rId2"/>
          <a:stretch>
            <a:fillRect/>
          </a:stretch>
        </p:blipFill>
        <p:spPr>
          <a:xfrm>
            <a:off x="375216" y="0"/>
            <a:ext cx="8393567" cy="5143500"/>
          </a:xfrm>
          <a:prstGeom prst="rect">
            <a:avLst/>
          </a:prstGeom>
        </p:spPr>
      </p:pic>
      <p:sp>
        <p:nvSpPr>
          <p:cNvPr id="2" name="Title 1"/>
          <p:cNvSpPr>
            <a:spLocks noGrp="1"/>
          </p:cNvSpPr>
          <p:nvPr>
            <p:ph type="title"/>
          </p:nvPr>
        </p:nvSpPr>
        <p:spPr>
          <a:xfrm>
            <a:off x="5906305" y="4552750"/>
            <a:ext cx="3237695" cy="489150"/>
          </a:xfrm>
          <a:solidFill>
            <a:schemeClr val="bg1"/>
          </a:solidFill>
        </p:spPr>
        <p:txBody>
          <a:bodyPr/>
          <a:lstStyle/>
          <a:p>
            <a:r>
              <a:rPr lang="en-US" sz="2000" dirty="0" smtClean="0"/>
              <a:t>DSA Web Agent: Hello World</a:t>
            </a:r>
            <a:endParaRPr lang="en-US" sz="2000" dirty="0"/>
          </a:p>
        </p:txBody>
      </p:sp>
    </p:spTree>
    <p:extLst>
      <p:ext uri="{BB962C8B-B14F-4D97-AF65-F5344CB8AC3E}">
        <p14:creationId xmlns:p14="http://schemas.microsoft.com/office/powerpoint/2010/main" val="18554826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43471"/>
            <a:ext cx="7772400" cy="656560"/>
          </a:xfrm>
        </p:spPr>
        <p:txBody>
          <a:bodyPr/>
          <a:lstStyle/>
          <a:p>
            <a:r>
              <a:rPr lang="en-US" b="1" dirty="0" smtClean="0"/>
              <a:t>Demo Time</a:t>
            </a:r>
            <a:endParaRPr lang="en-US" dirty="0"/>
          </a:p>
        </p:txBody>
      </p:sp>
    </p:spTree>
    <p:extLst>
      <p:ext uri="{BB962C8B-B14F-4D97-AF65-F5344CB8AC3E}">
        <p14:creationId xmlns:p14="http://schemas.microsoft.com/office/powerpoint/2010/main" val="2068483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Signature Appliance When You Need It</a:t>
            </a:r>
            <a:endParaRPr lang="en-US" dirty="0"/>
          </a:p>
        </p:txBody>
      </p:sp>
      <p:cxnSp>
        <p:nvCxnSpPr>
          <p:cNvPr id="4" name="Straight Connector 3"/>
          <p:cNvCxnSpPr/>
          <p:nvPr/>
        </p:nvCxnSpPr>
        <p:spPr>
          <a:xfrm>
            <a:off x="342900" y="2687234"/>
            <a:ext cx="84582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50324" y="2702412"/>
            <a:ext cx="0" cy="190971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336469" y="892041"/>
            <a:ext cx="0" cy="1909715"/>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2900" y="2695729"/>
            <a:ext cx="4229100" cy="805349"/>
          </a:xfrm>
          <a:prstGeom prst="rect">
            <a:avLst/>
          </a:prstGeom>
          <a:noFill/>
        </p:spPr>
        <p:txBody>
          <a:bodyPr wrap="square" rtlCol="0">
            <a:spAutoFit/>
          </a:bodyPr>
          <a:lstStyle/>
          <a:p>
            <a:r>
              <a:rPr lang="en-US" b="1" dirty="0">
                <a:solidFill>
                  <a:schemeClr val="tx2"/>
                </a:solidFill>
                <a:ea typeface="ＭＳ Ｐゴシック" charset="0"/>
                <a:cs typeface="Arial"/>
              </a:rPr>
              <a:t>Seal and Signature Image </a:t>
            </a:r>
            <a:r>
              <a:rPr lang="en-US" b="1" dirty="0" smtClean="0">
                <a:solidFill>
                  <a:schemeClr val="tx2"/>
                </a:solidFill>
                <a:ea typeface="ＭＳ Ｐゴシック" charset="0"/>
                <a:cs typeface="Arial"/>
              </a:rPr>
              <a:t>Support</a:t>
            </a:r>
          </a:p>
          <a:p>
            <a:pPr>
              <a:lnSpc>
                <a:spcPts val="1400"/>
              </a:lnSpc>
              <a:spcBef>
                <a:spcPts val="600"/>
              </a:spcBef>
            </a:pPr>
            <a:r>
              <a:rPr lang="en-US" sz="1400" dirty="0">
                <a:solidFill>
                  <a:schemeClr val="tx1">
                    <a:lumMod val="75000"/>
                    <a:lumOff val="25000"/>
                  </a:schemeClr>
                </a:solidFill>
                <a:ea typeface="ＭＳ Ｐゴシック" charset="0"/>
                <a:cs typeface="Arial"/>
              </a:rPr>
              <a:t>Support for Professional Engineering Seals and other Graphical Signatures</a:t>
            </a:r>
          </a:p>
        </p:txBody>
      </p:sp>
      <p:sp>
        <p:nvSpPr>
          <p:cNvPr id="8" name="TextBox 7"/>
          <p:cNvSpPr txBox="1"/>
          <p:nvPr/>
        </p:nvSpPr>
        <p:spPr>
          <a:xfrm>
            <a:off x="4571999" y="2687233"/>
            <a:ext cx="4527597" cy="1382430"/>
          </a:xfrm>
          <a:prstGeom prst="rect">
            <a:avLst/>
          </a:prstGeom>
          <a:noFill/>
        </p:spPr>
        <p:txBody>
          <a:bodyPr wrap="square" rtlCol="0">
            <a:spAutoFit/>
          </a:bodyPr>
          <a:lstStyle/>
          <a:p>
            <a:r>
              <a:rPr lang="en-US" b="1" dirty="0" smtClean="0">
                <a:solidFill>
                  <a:schemeClr val="tx2"/>
                </a:solidFill>
                <a:ea typeface="ＭＳ Ｐゴシック" charset="0"/>
                <a:cs typeface="Arial"/>
              </a:rPr>
              <a:t>On-Premises Security Certifications</a:t>
            </a:r>
          </a:p>
          <a:p>
            <a:pPr>
              <a:lnSpc>
                <a:spcPts val="1400"/>
              </a:lnSpc>
              <a:spcBef>
                <a:spcPts val="600"/>
              </a:spcBef>
            </a:pPr>
            <a:r>
              <a:rPr lang="en-US" sz="1400" dirty="0">
                <a:solidFill>
                  <a:schemeClr val="tx1">
                    <a:lumMod val="75000"/>
                    <a:lumOff val="25000"/>
                  </a:schemeClr>
                </a:solidFill>
                <a:ea typeface="ＭＳ Ｐゴシック" charset="0"/>
                <a:cs typeface="Arial"/>
              </a:rPr>
              <a:t>Required for many regulated Environments </a:t>
            </a:r>
          </a:p>
          <a:p>
            <a:pPr marL="231775" indent="-231775">
              <a:lnSpc>
                <a:spcPts val="1400"/>
              </a:lnSpc>
              <a:spcBef>
                <a:spcPts val="300"/>
              </a:spcBef>
              <a:buFont typeface="Arial" panose="020B0604020202020204" pitchFamily="34" charset="0"/>
              <a:buChar char="•"/>
            </a:pPr>
            <a:r>
              <a:rPr lang="en-US" sz="1400" dirty="0">
                <a:solidFill>
                  <a:schemeClr val="tx1">
                    <a:lumMod val="75000"/>
                    <a:lumOff val="25000"/>
                  </a:schemeClr>
                </a:solidFill>
                <a:ea typeface="ＭＳ Ｐゴシック" charset="0"/>
                <a:cs typeface="Arial"/>
              </a:rPr>
              <a:t>FIPS 140-2 level 3 (Public Sector)</a:t>
            </a:r>
          </a:p>
          <a:p>
            <a:pPr marL="231775" indent="-231775">
              <a:lnSpc>
                <a:spcPts val="1400"/>
              </a:lnSpc>
              <a:buFont typeface="Arial" panose="020B0604020202020204" pitchFamily="34" charset="0"/>
              <a:buChar char="•"/>
            </a:pPr>
            <a:r>
              <a:rPr lang="en-US" sz="1400" dirty="0">
                <a:solidFill>
                  <a:schemeClr val="tx1">
                    <a:lumMod val="75000"/>
                    <a:lumOff val="25000"/>
                  </a:schemeClr>
                </a:solidFill>
                <a:ea typeface="ＭＳ Ｐゴシック" charset="0"/>
                <a:cs typeface="Arial"/>
              </a:rPr>
              <a:t>FIPS 201 PIV Standard (US Federal Government)</a:t>
            </a:r>
          </a:p>
          <a:p>
            <a:pPr marL="231775" indent="-231775">
              <a:lnSpc>
                <a:spcPts val="1400"/>
              </a:lnSpc>
              <a:buFont typeface="Arial" panose="020B0604020202020204" pitchFamily="34" charset="0"/>
              <a:buChar char="•"/>
            </a:pPr>
            <a:r>
              <a:rPr lang="en-US" sz="1400" dirty="0">
                <a:solidFill>
                  <a:schemeClr val="tx1">
                    <a:lumMod val="75000"/>
                    <a:lumOff val="25000"/>
                  </a:schemeClr>
                </a:solidFill>
                <a:ea typeface="ＭＳ Ｐゴシック" charset="0"/>
                <a:cs typeface="Arial"/>
              </a:rPr>
              <a:t>Common Criteria EAL4+ (EU Public Sector</a:t>
            </a:r>
            <a:r>
              <a:rPr lang="en-US" sz="1400" dirty="0" smtClean="0">
                <a:solidFill>
                  <a:schemeClr val="tx1">
                    <a:lumMod val="75000"/>
                    <a:lumOff val="25000"/>
                  </a:schemeClr>
                </a:solidFill>
                <a:ea typeface="ＭＳ Ｐゴシック" charset="0"/>
                <a:cs typeface="Arial"/>
              </a:rPr>
              <a:t>)</a:t>
            </a:r>
          </a:p>
          <a:p>
            <a:pPr marL="231775" indent="-231775">
              <a:lnSpc>
                <a:spcPts val="1400"/>
              </a:lnSpc>
              <a:buFont typeface="Arial" panose="020B0604020202020204" pitchFamily="34" charset="0"/>
              <a:buChar char="•"/>
            </a:pPr>
            <a:r>
              <a:rPr lang="en-US" sz="1400" dirty="0" smtClean="0">
                <a:solidFill>
                  <a:schemeClr val="tx1">
                    <a:lumMod val="75000"/>
                    <a:lumOff val="25000"/>
                  </a:schemeClr>
                </a:solidFill>
                <a:ea typeface="ＭＳ Ｐゴシック" charset="0"/>
                <a:cs typeface="Arial"/>
              </a:rPr>
              <a:t>21 CFR Part 11 Audit Verified</a:t>
            </a:r>
            <a:endParaRPr lang="en-US" sz="1400" dirty="0">
              <a:solidFill>
                <a:schemeClr val="tx1">
                  <a:lumMod val="75000"/>
                  <a:lumOff val="25000"/>
                </a:schemeClr>
              </a:solidFill>
              <a:ea typeface="ＭＳ Ｐゴシック" charset="0"/>
              <a:cs typeface="Arial"/>
            </a:endParaRPr>
          </a:p>
        </p:txBody>
      </p:sp>
      <p:sp>
        <p:nvSpPr>
          <p:cNvPr id="9" name="TextBox 8"/>
          <p:cNvSpPr txBox="1"/>
          <p:nvPr/>
        </p:nvSpPr>
        <p:spPr>
          <a:xfrm>
            <a:off x="342900" y="894092"/>
            <a:ext cx="4229100" cy="805349"/>
          </a:xfrm>
          <a:prstGeom prst="rect">
            <a:avLst/>
          </a:prstGeom>
          <a:noFill/>
        </p:spPr>
        <p:txBody>
          <a:bodyPr wrap="square" rtlCol="0">
            <a:spAutoFit/>
          </a:bodyPr>
          <a:lstStyle/>
          <a:p>
            <a:r>
              <a:rPr lang="en-US" b="1" dirty="0">
                <a:solidFill>
                  <a:schemeClr val="tx2"/>
                </a:solidFill>
                <a:ea typeface="ＭＳ Ｐゴシック" charset="0"/>
                <a:cs typeface="Arial"/>
              </a:rPr>
              <a:t>Strong, Trusted </a:t>
            </a:r>
            <a:r>
              <a:rPr lang="en-US" b="1" dirty="0" smtClean="0">
                <a:solidFill>
                  <a:schemeClr val="tx2"/>
                </a:solidFill>
                <a:ea typeface="ＭＳ Ｐゴシック" charset="0"/>
                <a:cs typeface="Arial"/>
              </a:rPr>
              <a:t>Signatures</a:t>
            </a:r>
          </a:p>
          <a:p>
            <a:pPr>
              <a:lnSpc>
                <a:spcPts val="1400"/>
              </a:lnSpc>
              <a:spcBef>
                <a:spcPts val="600"/>
              </a:spcBef>
            </a:pPr>
            <a:r>
              <a:rPr lang="en-US" sz="1400" dirty="0">
                <a:solidFill>
                  <a:schemeClr val="tx1">
                    <a:lumMod val="75000"/>
                    <a:lumOff val="25000"/>
                  </a:schemeClr>
                </a:solidFill>
                <a:ea typeface="ＭＳ Ｐゴシック" charset="0"/>
                <a:cs typeface="Arial"/>
              </a:rPr>
              <a:t>Authenticated using </a:t>
            </a:r>
            <a:r>
              <a:rPr lang="en-US" sz="1400" dirty="0" smtClean="0">
                <a:solidFill>
                  <a:schemeClr val="tx1">
                    <a:lumMod val="75000"/>
                    <a:lumOff val="25000"/>
                  </a:schemeClr>
                </a:solidFill>
                <a:ea typeface="ＭＳ Ｐゴシック" charset="0"/>
                <a:cs typeface="Arial"/>
              </a:rPr>
              <a:t>your </a:t>
            </a:r>
            <a:r>
              <a:rPr lang="en-US" sz="1400" dirty="0">
                <a:solidFill>
                  <a:schemeClr val="tx1">
                    <a:lumMod val="75000"/>
                    <a:lumOff val="25000"/>
                  </a:schemeClr>
                </a:solidFill>
                <a:ea typeface="ＭＳ Ｐゴシック" charset="0"/>
                <a:cs typeface="Arial"/>
              </a:rPr>
              <a:t>ID system with standards-based </a:t>
            </a:r>
            <a:r>
              <a:rPr lang="en-US" sz="1400" dirty="0" smtClean="0">
                <a:solidFill>
                  <a:schemeClr val="tx1">
                    <a:lumMod val="75000"/>
                    <a:lumOff val="25000"/>
                  </a:schemeClr>
                </a:solidFill>
                <a:ea typeface="ＭＳ Ｐゴシック" charset="0"/>
                <a:cs typeface="Arial"/>
              </a:rPr>
              <a:t>signatures</a:t>
            </a:r>
            <a:endParaRPr lang="en-US" sz="1400" dirty="0">
              <a:solidFill>
                <a:schemeClr val="tx1">
                  <a:lumMod val="75000"/>
                  <a:lumOff val="25000"/>
                </a:schemeClr>
              </a:solidFill>
              <a:ea typeface="ＭＳ Ｐゴシック" charset="0"/>
              <a:cs typeface="Arial"/>
            </a:endParaRPr>
          </a:p>
        </p:txBody>
      </p:sp>
      <p:sp>
        <p:nvSpPr>
          <p:cNvPr id="10" name="TextBox 9"/>
          <p:cNvSpPr txBox="1"/>
          <p:nvPr/>
        </p:nvSpPr>
        <p:spPr>
          <a:xfrm>
            <a:off x="4572000" y="894092"/>
            <a:ext cx="4229100" cy="805349"/>
          </a:xfrm>
          <a:prstGeom prst="rect">
            <a:avLst/>
          </a:prstGeom>
          <a:noFill/>
        </p:spPr>
        <p:txBody>
          <a:bodyPr wrap="square" rtlCol="0">
            <a:spAutoFit/>
          </a:bodyPr>
          <a:lstStyle/>
          <a:p>
            <a:r>
              <a:rPr lang="en-US" b="1" dirty="0">
                <a:solidFill>
                  <a:schemeClr val="tx2"/>
                </a:solidFill>
                <a:ea typeface="ＭＳ Ｐゴシック" charset="0"/>
                <a:cs typeface="Arial"/>
              </a:rPr>
              <a:t>Native file format </a:t>
            </a:r>
            <a:r>
              <a:rPr lang="en-US" b="1" dirty="0" smtClean="0">
                <a:solidFill>
                  <a:schemeClr val="tx2"/>
                </a:solidFill>
                <a:ea typeface="ＭＳ Ｐゴシック" charset="0"/>
                <a:cs typeface="Arial"/>
              </a:rPr>
              <a:t>preservation</a:t>
            </a:r>
          </a:p>
          <a:p>
            <a:pPr>
              <a:lnSpc>
                <a:spcPts val="1400"/>
              </a:lnSpc>
              <a:spcBef>
                <a:spcPts val="600"/>
              </a:spcBef>
            </a:pPr>
            <a:r>
              <a:rPr lang="en-US" sz="1400" dirty="0" smtClean="0">
                <a:solidFill>
                  <a:schemeClr val="tx1">
                    <a:lumMod val="75000"/>
                    <a:lumOff val="25000"/>
                  </a:schemeClr>
                </a:solidFill>
                <a:ea typeface="ＭＳ Ｐゴシック" charset="0"/>
                <a:cs typeface="Arial"/>
              </a:rPr>
              <a:t>And </a:t>
            </a:r>
            <a:r>
              <a:rPr lang="en-US" sz="1400" dirty="0">
                <a:solidFill>
                  <a:schemeClr val="tx1">
                    <a:lumMod val="75000"/>
                    <a:lumOff val="25000"/>
                  </a:schemeClr>
                </a:solidFill>
                <a:ea typeface="ＭＳ Ｐゴシック" charset="0"/>
                <a:cs typeface="Arial"/>
              </a:rPr>
              <a:t>integration with Document Authoring Application– Excel files, CAD, Complex </a:t>
            </a:r>
            <a:r>
              <a:rPr lang="en-US" sz="1400" dirty="0" smtClean="0">
                <a:solidFill>
                  <a:schemeClr val="tx1">
                    <a:lumMod val="75000"/>
                    <a:lumOff val="25000"/>
                  </a:schemeClr>
                </a:solidFill>
                <a:ea typeface="ＭＳ Ｐゴシック" charset="0"/>
                <a:cs typeface="Arial"/>
              </a:rPr>
              <a:t>PDF and more</a:t>
            </a:r>
            <a:endParaRPr lang="en-US" sz="1400" dirty="0">
              <a:solidFill>
                <a:schemeClr val="tx1">
                  <a:lumMod val="75000"/>
                  <a:lumOff val="25000"/>
                </a:schemeClr>
              </a:solidFill>
              <a:ea typeface="ＭＳ Ｐゴシック" charset="0"/>
              <a:cs typeface="Arial"/>
            </a:endParaRPr>
          </a:p>
        </p:txBody>
      </p:sp>
      <p:pic>
        <p:nvPicPr>
          <p:cNvPr id="11" name="Picture 8" descr="http://www.datarecoveri.com/wp-content/uploads/2015/07/activedirectory.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76926" y="1916559"/>
            <a:ext cx="1976333" cy="5001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01062" y="1897149"/>
            <a:ext cx="354442" cy="3209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97617" y="1897149"/>
            <a:ext cx="354442" cy="3209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81843" y="1846898"/>
            <a:ext cx="439305" cy="439305"/>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1434" y="1818205"/>
            <a:ext cx="598367" cy="602970"/>
          </a:xfrm>
          <a:prstGeom prst="rect">
            <a:avLst/>
          </a:prstGeom>
        </p:spPr>
      </p:pic>
      <p:sp>
        <p:nvSpPr>
          <p:cNvPr id="17" name="TextBox 16"/>
          <p:cNvSpPr txBox="1"/>
          <p:nvPr/>
        </p:nvSpPr>
        <p:spPr>
          <a:xfrm>
            <a:off x="6325169" y="2388626"/>
            <a:ext cx="950901" cy="261610"/>
          </a:xfrm>
          <a:prstGeom prst="rect">
            <a:avLst/>
          </a:prstGeom>
          <a:noFill/>
        </p:spPr>
        <p:txBody>
          <a:bodyPr wrap="none" rtlCol="0">
            <a:spAutoFit/>
          </a:bodyPr>
          <a:lstStyle/>
          <a:p>
            <a:pPr algn="ctr"/>
            <a:r>
              <a:rPr lang="en-US" sz="1100" dirty="0" smtClean="0">
                <a:solidFill>
                  <a:schemeClr val="tx1">
                    <a:lumMod val="75000"/>
                    <a:lumOff val="25000"/>
                  </a:schemeClr>
                </a:solidFill>
              </a:rPr>
              <a:t>w</a:t>
            </a:r>
            <a:r>
              <a:rPr lang="en-US" sz="1100" smtClean="0">
                <a:solidFill>
                  <a:schemeClr val="tx1">
                    <a:lumMod val="75000"/>
                    <a:lumOff val="25000"/>
                  </a:schemeClr>
                </a:solidFill>
              </a:rPr>
              <a:t>/ animation</a:t>
            </a:r>
            <a:endParaRPr lang="en-US" sz="1100" dirty="0" smtClean="0">
              <a:solidFill>
                <a:schemeClr val="tx1">
                  <a:lumMod val="75000"/>
                  <a:lumOff val="25000"/>
                </a:schemeClr>
              </a:solidFill>
            </a:endParaRPr>
          </a:p>
        </p:txBody>
      </p:sp>
      <p:pic>
        <p:nvPicPr>
          <p:cNvPr id="18" name="Picture 2" descr="http://cdn3.volusion.com/yeqw6.wqd73/v/vspfiles/photos/PETXM1-2.jpg?132257303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76926" y="3642091"/>
            <a:ext cx="775834" cy="770747"/>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7993" y="3657270"/>
            <a:ext cx="751957" cy="740388"/>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82174" y="4144305"/>
            <a:ext cx="449767" cy="652162"/>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01128" y="4372719"/>
            <a:ext cx="756161" cy="199298"/>
          </a:xfrm>
          <a:prstGeom prst="rect">
            <a:avLst/>
          </a:prstGeom>
        </p:spPr>
      </p:pic>
      <p:pic>
        <p:nvPicPr>
          <p:cNvPr id="3" name="Picture 2"/>
          <p:cNvPicPr>
            <a:picLocks noChangeAspect="1"/>
          </p:cNvPicPr>
          <p:nvPr/>
        </p:nvPicPr>
        <p:blipFill>
          <a:blip r:embed="rId12"/>
          <a:stretch>
            <a:fillRect/>
          </a:stretch>
        </p:blipFill>
        <p:spPr>
          <a:xfrm>
            <a:off x="7258049" y="1837001"/>
            <a:ext cx="533842" cy="533842"/>
          </a:xfrm>
          <a:prstGeom prst="rect">
            <a:avLst/>
          </a:prstGeom>
        </p:spPr>
      </p:pic>
      <p:sp>
        <p:nvSpPr>
          <p:cNvPr id="22" name="TextBox 21"/>
          <p:cNvSpPr txBox="1"/>
          <p:nvPr/>
        </p:nvSpPr>
        <p:spPr>
          <a:xfrm>
            <a:off x="9346131" y="750771"/>
            <a:ext cx="1485900" cy="3539430"/>
          </a:xfrm>
          <a:prstGeom prst="rect">
            <a:avLst/>
          </a:prstGeom>
          <a:solidFill>
            <a:srgbClr val="7030A0"/>
          </a:solidFill>
        </p:spPr>
        <p:txBody>
          <a:bodyPr wrap="square" rtlCol="0">
            <a:spAutoFit/>
          </a:bodyPr>
          <a:lstStyle/>
          <a:p>
            <a:r>
              <a:rPr lang="en-US" sz="1600" dirty="0" smtClean="0">
                <a:solidFill>
                  <a:schemeClr val="bg1"/>
                </a:solidFill>
              </a:rPr>
              <a:t>Note to artist:</a:t>
            </a:r>
          </a:p>
          <a:p>
            <a:r>
              <a:rPr lang="en-US" sz="1600" dirty="0" smtClean="0">
                <a:solidFill>
                  <a:schemeClr val="bg1"/>
                </a:solidFill>
              </a:rPr>
              <a:t>This is a duplicate of the earlier slide. It is here as a summary of when the Signature Appliance is appropriate, with emphasis on the top and bottom right reasons.</a:t>
            </a:r>
            <a:endParaRPr lang="en-US" sz="1600" dirty="0" smtClean="0">
              <a:solidFill>
                <a:schemeClr val="bg1"/>
              </a:solidFill>
            </a:endParaRPr>
          </a:p>
        </p:txBody>
      </p:sp>
    </p:spTree>
    <p:extLst>
      <p:ext uri="{BB962C8B-B14F-4D97-AF65-F5344CB8AC3E}">
        <p14:creationId xmlns:p14="http://schemas.microsoft.com/office/powerpoint/2010/main" val="65878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382" y="1987936"/>
            <a:ext cx="7062394" cy="755265"/>
          </a:xfrm>
        </p:spPr>
        <p:txBody>
          <a:bodyPr/>
          <a:lstStyle/>
          <a:p>
            <a:r>
              <a:rPr lang="en-US" sz="2000" dirty="0" err="1" smtClean="0"/>
              <a:t>docusign.com</a:t>
            </a:r>
            <a:r>
              <a:rPr lang="en-US" sz="2000" dirty="0" smtClean="0"/>
              <a:t>/developer-center/</a:t>
            </a:r>
            <a:r>
              <a:rPr lang="en-US" sz="2000" dirty="0" err="1" smtClean="0"/>
              <a:t>dsa</a:t>
            </a:r>
            <a:endParaRPr lang="en-US" sz="2000" dirty="0"/>
          </a:p>
        </p:txBody>
      </p:sp>
      <p:pic>
        <p:nvPicPr>
          <p:cNvPr id="5" name="Picture 4"/>
          <p:cNvPicPr>
            <a:picLocks noChangeAspect="1"/>
          </p:cNvPicPr>
          <p:nvPr/>
        </p:nvPicPr>
        <p:blipFill>
          <a:blip r:embed="rId2"/>
          <a:stretch>
            <a:fillRect/>
          </a:stretch>
        </p:blipFill>
        <p:spPr>
          <a:xfrm>
            <a:off x="4327072" y="827238"/>
            <a:ext cx="4816928" cy="3238231"/>
          </a:xfrm>
          <a:prstGeom prst="rect">
            <a:avLst/>
          </a:prstGeom>
        </p:spPr>
      </p:pic>
      <p:sp>
        <p:nvSpPr>
          <p:cNvPr id="6" name="Rectangle 5"/>
          <p:cNvSpPr/>
          <p:nvPr/>
        </p:nvSpPr>
        <p:spPr>
          <a:xfrm>
            <a:off x="8013032" y="4065469"/>
            <a:ext cx="1130969" cy="342902"/>
          </a:xfrm>
          <a:prstGeom prst="rect">
            <a:avLst/>
          </a:prstGeom>
          <a:solidFill>
            <a:schemeClr val="accent1"/>
          </a:solidFill>
        </p:spPr>
        <p:txBody>
          <a:bodyPr wrap="square">
            <a:spAutoFit/>
          </a:bodyPr>
          <a:lstStyle/>
          <a:p>
            <a:r>
              <a:rPr lang="en-US" sz="1600" b="1" dirty="0">
                <a:solidFill>
                  <a:schemeClr val="bg1"/>
                </a:solidFill>
                <a:latin typeface="+mj-lt"/>
              </a:rPr>
              <a:t>Matt </a:t>
            </a:r>
            <a:r>
              <a:rPr lang="en-US" sz="1600" b="1" dirty="0" smtClean="0">
                <a:solidFill>
                  <a:schemeClr val="bg1"/>
                </a:solidFill>
                <a:latin typeface="+mj-lt"/>
              </a:rPr>
              <a:t>Davis</a:t>
            </a:r>
            <a:endParaRPr lang="en-US" sz="1600" dirty="0">
              <a:solidFill>
                <a:schemeClr val="bg1"/>
              </a:solidFill>
              <a:latin typeface="+mj-lt"/>
            </a:endParaRPr>
          </a:p>
        </p:txBody>
      </p:sp>
    </p:spTree>
    <p:extLst>
      <p:ext uri="{BB962C8B-B14F-4D97-AF65-F5344CB8AC3E}">
        <p14:creationId xmlns:p14="http://schemas.microsoft.com/office/powerpoint/2010/main" val="2361490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746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 on one foot</a:t>
            </a:r>
            <a:endParaRPr lang="en-US" dirty="0"/>
          </a:p>
        </p:txBody>
      </p:sp>
      <p:pic>
        <p:nvPicPr>
          <p:cNvPr id="5" name="Picture 4"/>
          <p:cNvPicPr>
            <a:picLocks noChangeAspect="1"/>
          </p:cNvPicPr>
          <p:nvPr/>
        </p:nvPicPr>
        <p:blipFill>
          <a:blip r:embed="rId3"/>
          <a:stretch>
            <a:fillRect/>
          </a:stretch>
        </p:blipFill>
        <p:spPr>
          <a:xfrm>
            <a:off x="119113" y="634468"/>
            <a:ext cx="8681987" cy="4509032"/>
          </a:xfrm>
          <a:prstGeom prst="rect">
            <a:avLst/>
          </a:prstGeom>
        </p:spPr>
      </p:pic>
      <p:sp>
        <p:nvSpPr>
          <p:cNvPr id="7" name="TextBox 6"/>
          <p:cNvSpPr txBox="1"/>
          <p:nvPr/>
        </p:nvSpPr>
        <p:spPr>
          <a:xfrm>
            <a:off x="7337044" y="3622108"/>
            <a:ext cx="1265346" cy="338554"/>
          </a:xfrm>
          <a:prstGeom prst="rect">
            <a:avLst/>
          </a:prstGeom>
          <a:solidFill>
            <a:schemeClr val="bg1"/>
          </a:solidFill>
        </p:spPr>
        <p:txBody>
          <a:bodyPr wrap="none" rtlCol="0">
            <a:spAutoFit/>
          </a:bodyPr>
          <a:lstStyle/>
          <a:p>
            <a:r>
              <a:rPr lang="en-US" sz="1600" smtClean="0"/>
              <a:t>Relying Party</a:t>
            </a:r>
            <a:endParaRPr lang="en-US" sz="1600" dirty="0" smtClean="0"/>
          </a:p>
        </p:txBody>
      </p:sp>
      <p:sp>
        <p:nvSpPr>
          <p:cNvPr id="8" name="TextBox 7"/>
          <p:cNvSpPr txBox="1"/>
          <p:nvPr/>
        </p:nvSpPr>
        <p:spPr>
          <a:xfrm>
            <a:off x="1310026" y="1809765"/>
            <a:ext cx="2272802" cy="338554"/>
          </a:xfrm>
          <a:prstGeom prst="rect">
            <a:avLst/>
          </a:prstGeom>
          <a:noFill/>
        </p:spPr>
        <p:txBody>
          <a:bodyPr wrap="none" rtlCol="0">
            <a:spAutoFit/>
          </a:bodyPr>
          <a:lstStyle/>
          <a:p>
            <a:r>
              <a:rPr lang="en-US" sz="1600" dirty="0" smtClean="0"/>
              <a:t>PDF, Excel, Word, XML, …</a:t>
            </a:r>
          </a:p>
        </p:txBody>
      </p:sp>
    </p:spTree>
    <p:extLst>
      <p:ext uri="{BB962C8B-B14F-4D97-AF65-F5344CB8AC3E}">
        <p14:creationId xmlns:p14="http://schemas.microsoft.com/office/powerpoint/2010/main" val="2981708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Signatures—What’s in the Signature?</a:t>
            </a:r>
            <a:endParaRPr lang="en-US" dirty="0"/>
          </a:p>
        </p:txBody>
      </p:sp>
      <p:pic>
        <p:nvPicPr>
          <p:cNvPr id="5" name="Picture 4"/>
          <p:cNvPicPr>
            <a:picLocks noChangeAspect="1"/>
          </p:cNvPicPr>
          <p:nvPr/>
        </p:nvPicPr>
        <p:blipFill>
          <a:blip r:embed="rId2"/>
          <a:stretch>
            <a:fillRect/>
          </a:stretch>
        </p:blipFill>
        <p:spPr>
          <a:xfrm>
            <a:off x="119113" y="634468"/>
            <a:ext cx="8681987" cy="4509032"/>
          </a:xfrm>
          <a:prstGeom prst="rect">
            <a:avLst/>
          </a:prstGeom>
        </p:spPr>
      </p:pic>
      <p:sp>
        <p:nvSpPr>
          <p:cNvPr id="7" name="TextBox 6"/>
          <p:cNvSpPr txBox="1"/>
          <p:nvPr/>
        </p:nvSpPr>
        <p:spPr>
          <a:xfrm>
            <a:off x="6124261" y="4671262"/>
            <a:ext cx="1265346" cy="338554"/>
          </a:xfrm>
          <a:prstGeom prst="rect">
            <a:avLst/>
          </a:prstGeom>
          <a:noFill/>
        </p:spPr>
        <p:txBody>
          <a:bodyPr wrap="none" rtlCol="0">
            <a:spAutoFit/>
          </a:bodyPr>
          <a:lstStyle/>
          <a:p>
            <a:r>
              <a:rPr lang="en-US" sz="1600" smtClean="0"/>
              <a:t>Relying Party</a:t>
            </a:r>
            <a:endParaRPr lang="en-US" sz="1600" dirty="0" smtClean="0"/>
          </a:p>
        </p:txBody>
      </p:sp>
      <p:sp>
        <p:nvSpPr>
          <p:cNvPr id="8" name="TextBox 7"/>
          <p:cNvSpPr txBox="1"/>
          <p:nvPr/>
        </p:nvSpPr>
        <p:spPr>
          <a:xfrm>
            <a:off x="1310026" y="1809765"/>
            <a:ext cx="1819088" cy="338554"/>
          </a:xfrm>
          <a:prstGeom prst="rect">
            <a:avLst/>
          </a:prstGeom>
          <a:noFill/>
        </p:spPr>
        <p:txBody>
          <a:bodyPr wrap="none" rtlCol="0">
            <a:spAutoFit/>
          </a:bodyPr>
          <a:lstStyle/>
          <a:p>
            <a:r>
              <a:rPr lang="en-US" sz="1600" dirty="0" smtClean="0"/>
              <a:t>PDF, Excel, Word, …</a:t>
            </a:r>
          </a:p>
        </p:txBody>
      </p:sp>
      <p:sp>
        <p:nvSpPr>
          <p:cNvPr id="9" name="TextBox 8"/>
          <p:cNvSpPr txBox="1"/>
          <p:nvPr/>
        </p:nvSpPr>
        <p:spPr>
          <a:xfrm>
            <a:off x="5823285" y="2096432"/>
            <a:ext cx="3253338"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charset="0"/>
              <a:buChar char="•"/>
            </a:pPr>
            <a:r>
              <a:rPr lang="en-US" sz="1600" dirty="0" smtClean="0"/>
              <a:t>Signer’s cert, including public key</a:t>
            </a:r>
          </a:p>
          <a:p>
            <a:pPr marL="285750" indent="-285750">
              <a:buFont typeface="Arial" charset="0"/>
              <a:buChar char="•"/>
            </a:pPr>
            <a:r>
              <a:rPr lang="en-US" sz="1600" dirty="0" smtClean="0"/>
              <a:t>Intermediate certs</a:t>
            </a:r>
          </a:p>
          <a:p>
            <a:pPr marL="285750" indent="-285750">
              <a:buFont typeface="Arial" charset="0"/>
              <a:buChar char="•"/>
            </a:pPr>
            <a:r>
              <a:rPr lang="en-US" sz="1600" dirty="0" smtClean="0"/>
              <a:t>Timestamp info</a:t>
            </a:r>
          </a:p>
          <a:p>
            <a:pPr marL="285750" indent="-285750">
              <a:buFont typeface="Arial" charset="0"/>
              <a:buChar char="•"/>
            </a:pPr>
            <a:r>
              <a:rPr lang="en-US" sz="1600" dirty="0" smtClean="0"/>
              <a:t>Hash algorithm used</a:t>
            </a:r>
          </a:p>
          <a:p>
            <a:pPr marL="285750" indent="-285750">
              <a:buFont typeface="Arial" charset="0"/>
              <a:buChar char="•"/>
            </a:pPr>
            <a:r>
              <a:rPr lang="en-US" sz="1600" dirty="0"/>
              <a:t>T</a:t>
            </a:r>
            <a:r>
              <a:rPr lang="en-US" sz="1600" dirty="0" smtClean="0"/>
              <a:t>he encrypted hash value</a:t>
            </a:r>
          </a:p>
        </p:txBody>
      </p:sp>
      <p:sp>
        <p:nvSpPr>
          <p:cNvPr id="10" name="TextBox 9"/>
          <p:cNvSpPr txBox="1"/>
          <p:nvPr/>
        </p:nvSpPr>
        <p:spPr>
          <a:xfrm>
            <a:off x="9346131" y="750771"/>
            <a:ext cx="1485900" cy="2062103"/>
          </a:xfrm>
          <a:prstGeom prst="rect">
            <a:avLst/>
          </a:prstGeom>
          <a:solidFill>
            <a:srgbClr val="7030A0"/>
          </a:solidFill>
        </p:spPr>
        <p:txBody>
          <a:bodyPr wrap="square" rtlCol="0">
            <a:spAutoFit/>
          </a:bodyPr>
          <a:lstStyle/>
          <a:p>
            <a:r>
              <a:rPr lang="en-US" sz="1600" dirty="0" smtClean="0">
                <a:solidFill>
                  <a:schemeClr val="bg1"/>
                </a:solidFill>
              </a:rPr>
              <a:t>Note to artist:</a:t>
            </a:r>
          </a:p>
          <a:p>
            <a:r>
              <a:rPr lang="en-US" sz="1600" dirty="0" smtClean="0">
                <a:solidFill>
                  <a:schemeClr val="bg1"/>
                </a:solidFill>
              </a:rPr>
              <a:t>This slide is a build on the last one to show what is included in the signed document</a:t>
            </a:r>
            <a:endParaRPr lang="en-US" sz="1600" dirty="0" smtClean="0">
              <a:solidFill>
                <a:schemeClr val="bg1"/>
              </a:solidFill>
            </a:endParaRPr>
          </a:p>
        </p:txBody>
      </p:sp>
    </p:spTree>
    <p:extLst>
      <p:ext uri="{BB962C8B-B14F-4D97-AF65-F5344CB8AC3E}">
        <p14:creationId xmlns:p14="http://schemas.microsoft.com/office/powerpoint/2010/main" val="79092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a:t>
            </a:r>
            <a:endParaRPr lang="en-US" dirty="0"/>
          </a:p>
        </p:txBody>
      </p:sp>
      <p:sp>
        <p:nvSpPr>
          <p:cNvPr id="3" name="Content Placeholder 2"/>
          <p:cNvSpPr>
            <a:spLocks noGrp="1"/>
          </p:cNvSpPr>
          <p:nvPr>
            <p:ph idx="1"/>
          </p:nvPr>
        </p:nvSpPr>
        <p:spPr>
          <a:xfrm>
            <a:off x="342899" y="946125"/>
            <a:ext cx="8733723" cy="3749040"/>
          </a:xfrm>
        </p:spPr>
        <p:txBody>
          <a:bodyPr/>
          <a:lstStyle/>
          <a:p>
            <a:pPr marL="457200" indent="-457200">
              <a:buFont typeface="+mj-lt"/>
              <a:buAutoNum type="arabicPeriod"/>
            </a:pPr>
            <a:r>
              <a:rPr lang="en-US" dirty="0" smtClean="0"/>
              <a:t>The document (or data) hasn’t been changed since signed.</a:t>
            </a:r>
            <a:br>
              <a:rPr lang="en-US" dirty="0" smtClean="0"/>
            </a:br>
            <a:r>
              <a:rPr lang="en-US" dirty="0" smtClean="0"/>
              <a:t>[The newly computed hash matches the signed hash.]</a:t>
            </a:r>
          </a:p>
          <a:p>
            <a:pPr marL="457200" indent="-457200">
              <a:buFont typeface="+mj-lt"/>
              <a:buAutoNum type="arabicPeriod"/>
            </a:pPr>
            <a:r>
              <a:rPr lang="en-US" dirty="0" smtClean="0"/>
              <a:t>Verify the signer’s identity by creating a trust chain for their certificate</a:t>
            </a:r>
            <a:br>
              <a:rPr lang="en-US" dirty="0" smtClean="0"/>
            </a:br>
            <a:endParaRPr lang="en-US" dirty="0" smtClean="0"/>
          </a:p>
          <a:p>
            <a:endParaRPr lang="en-US" dirty="0"/>
          </a:p>
        </p:txBody>
      </p:sp>
      <p:pic>
        <p:nvPicPr>
          <p:cNvPr id="5" name="Picture 4"/>
          <p:cNvPicPr>
            <a:picLocks noChangeAspect="1"/>
          </p:cNvPicPr>
          <p:nvPr/>
        </p:nvPicPr>
        <p:blipFill rotWithShape="1">
          <a:blip r:embed="rId3"/>
          <a:srcRect t="8939"/>
          <a:stretch/>
        </p:blipFill>
        <p:spPr>
          <a:xfrm>
            <a:off x="218307" y="2271562"/>
            <a:ext cx="1854200" cy="1989154"/>
          </a:xfrm>
          <a:prstGeom prst="rect">
            <a:avLst/>
          </a:prstGeom>
        </p:spPr>
      </p:pic>
      <p:sp>
        <p:nvSpPr>
          <p:cNvPr id="6" name="Title 1"/>
          <p:cNvSpPr txBox="1">
            <a:spLocks/>
          </p:cNvSpPr>
          <p:nvPr/>
        </p:nvSpPr>
        <p:spPr>
          <a:xfrm>
            <a:off x="1931943" y="2932453"/>
            <a:ext cx="846090" cy="2739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Trust</a:t>
            </a:r>
            <a:endParaRPr lang="en-US" dirty="0"/>
          </a:p>
        </p:txBody>
      </p:sp>
      <p:pic>
        <p:nvPicPr>
          <p:cNvPr id="7" name="Picture 6"/>
          <p:cNvPicPr>
            <a:picLocks noChangeAspect="1"/>
          </p:cNvPicPr>
          <p:nvPr/>
        </p:nvPicPr>
        <p:blipFill rotWithShape="1">
          <a:blip r:embed="rId3"/>
          <a:srcRect t="8939"/>
          <a:stretch/>
        </p:blipFill>
        <p:spPr>
          <a:xfrm>
            <a:off x="2796276" y="2271562"/>
            <a:ext cx="1854200" cy="1989154"/>
          </a:xfrm>
          <a:prstGeom prst="rect">
            <a:avLst/>
          </a:prstGeom>
        </p:spPr>
      </p:pic>
      <p:sp>
        <p:nvSpPr>
          <p:cNvPr id="8" name="Title 1"/>
          <p:cNvSpPr txBox="1">
            <a:spLocks/>
          </p:cNvSpPr>
          <p:nvPr/>
        </p:nvSpPr>
        <p:spPr>
          <a:xfrm>
            <a:off x="2704699" y="4252730"/>
            <a:ext cx="2666198" cy="442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Intermediate  </a:t>
            </a:r>
            <a:r>
              <a:rPr lang="en-US" smtClean="0"/>
              <a:t>cert.</a:t>
            </a:r>
            <a:endParaRPr lang="en-US" dirty="0"/>
          </a:p>
        </p:txBody>
      </p:sp>
      <p:pic>
        <p:nvPicPr>
          <p:cNvPr id="9" name="Picture 8"/>
          <p:cNvPicPr>
            <a:picLocks noChangeAspect="1"/>
          </p:cNvPicPr>
          <p:nvPr/>
        </p:nvPicPr>
        <p:blipFill rotWithShape="1">
          <a:blip r:embed="rId3"/>
          <a:srcRect t="8939"/>
          <a:stretch/>
        </p:blipFill>
        <p:spPr>
          <a:xfrm>
            <a:off x="5326120" y="2268352"/>
            <a:ext cx="1854200" cy="1989154"/>
          </a:xfrm>
          <a:prstGeom prst="rect">
            <a:avLst/>
          </a:prstGeom>
        </p:spPr>
      </p:pic>
      <p:sp>
        <p:nvSpPr>
          <p:cNvPr id="10" name="Title 1"/>
          <p:cNvSpPr txBox="1">
            <a:spLocks/>
          </p:cNvSpPr>
          <p:nvPr/>
        </p:nvSpPr>
        <p:spPr>
          <a:xfrm>
            <a:off x="5450713" y="4260752"/>
            <a:ext cx="2162870" cy="434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mtClean="0"/>
              <a:t>Signer’s cert.</a:t>
            </a:r>
            <a:endParaRPr lang="en-US" dirty="0"/>
          </a:p>
        </p:txBody>
      </p:sp>
      <p:cxnSp>
        <p:nvCxnSpPr>
          <p:cNvPr id="12" name="Straight Arrow Connector 11"/>
          <p:cNvCxnSpPr/>
          <p:nvPr/>
        </p:nvCxnSpPr>
        <p:spPr>
          <a:xfrm flipV="1">
            <a:off x="2024382" y="3262929"/>
            <a:ext cx="911325" cy="32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544601" y="3261324"/>
            <a:ext cx="911325" cy="32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r="10478"/>
          <a:stretch/>
        </p:blipFill>
        <p:spPr>
          <a:xfrm>
            <a:off x="7598613" y="2662987"/>
            <a:ext cx="1478010" cy="1739900"/>
          </a:xfrm>
          <a:prstGeom prst="rect">
            <a:avLst/>
          </a:prstGeom>
        </p:spPr>
      </p:pic>
      <p:sp>
        <p:nvSpPr>
          <p:cNvPr id="20" name="Title 1"/>
          <p:cNvSpPr txBox="1">
            <a:spLocks/>
          </p:cNvSpPr>
          <p:nvPr/>
        </p:nvSpPr>
        <p:spPr>
          <a:xfrm>
            <a:off x="7788053" y="4268772"/>
            <a:ext cx="1539363" cy="4344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mtClean="0"/>
              <a:t>Signature</a:t>
            </a:r>
            <a:endParaRPr lang="en-US" dirty="0"/>
          </a:p>
        </p:txBody>
      </p:sp>
      <p:cxnSp>
        <p:nvCxnSpPr>
          <p:cNvPr id="26" name="Straight Arrow Connector 25"/>
          <p:cNvCxnSpPr/>
          <p:nvPr/>
        </p:nvCxnSpPr>
        <p:spPr>
          <a:xfrm>
            <a:off x="2796276" y="4695165"/>
            <a:ext cx="4725882"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508432" y="4072246"/>
            <a:ext cx="496194" cy="63093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p:cNvSpPr txBox="1">
            <a:spLocks/>
          </p:cNvSpPr>
          <p:nvPr/>
        </p:nvSpPr>
        <p:spPr>
          <a:xfrm>
            <a:off x="100665" y="4300862"/>
            <a:ext cx="2475557" cy="335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mtClean="0"/>
              <a:t>Trusted Root </a:t>
            </a:r>
            <a:r>
              <a:rPr lang="en-US" dirty="0" smtClean="0"/>
              <a:t>cert</a:t>
            </a:r>
            <a:r>
              <a:rPr lang="en-US" smtClean="0"/>
              <a:t>. </a:t>
            </a:r>
            <a:endParaRPr lang="en-US" dirty="0"/>
          </a:p>
        </p:txBody>
      </p:sp>
      <p:sp>
        <p:nvSpPr>
          <p:cNvPr id="35" name="Title 1"/>
          <p:cNvSpPr txBox="1">
            <a:spLocks/>
          </p:cNvSpPr>
          <p:nvPr/>
        </p:nvSpPr>
        <p:spPr>
          <a:xfrm>
            <a:off x="4452159" y="2930853"/>
            <a:ext cx="846090" cy="2739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Trust</a:t>
            </a:r>
            <a:endParaRPr lang="en-US" dirty="0"/>
          </a:p>
        </p:txBody>
      </p:sp>
      <p:sp>
        <p:nvSpPr>
          <p:cNvPr id="21" name="TextBox 20"/>
          <p:cNvSpPr txBox="1"/>
          <p:nvPr/>
        </p:nvSpPr>
        <p:spPr>
          <a:xfrm>
            <a:off x="9346131" y="750771"/>
            <a:ext cx="1485900" cy="3539430"/>
          </a:xfrm>
          <a:prstGeom prst="rect">
            <a:avLst/>
          </a:prstGeom>
          <a:solidFill>
            <a:srgbClr val="7030A0"/>
          </a:solidFill>
        </p:spPr>
        <p:txBody>
          <a:bodyPr wrap="square" rtlCol="0">
            <a:spAutoFit/>
          </a:bodyPr>
          <a:lstStyle/>
          <a:p>
            <a:r>
              <a:rPr lang="en-US" sz="1600" dirty="0" smtClean="0">
                <a:solidFill>
                  <a:schemeClr val="bg1"/>
                </a:solidFill>
              </a:rPr>
              <a:t>Note to artist:</a:t>
            </a:r>
          </a:p>
          <a:p>
            <a:r>
              <a:rPr lang="en-US" sz="1600" dirty="0" smtClean="0">
                <a:solidFill>
                  <a:schemeClr val="bg1"/>
                </a:solidFill>
              </a:rPr>
              <a:t>The diagram shows two things: That trust flows from the root cert to the signer’s cert and that all of the certs except for the root cert are included within the signature</a:t>
            </a:r>
            <a:endParaRPr lang="en-US" sz="1600" dirty="0" smtClean="0">
              <a:solidFill>
                <a:schemeClr val="bg1"/>
              </a:solidFill>
            </a:endParaRPr>
          </a:p>
        </p:txBody>
      </p:sp>
    </p:spTree>
    <p:extLst>
      <p:ext uri="{BB962C8B-B14F-4D97-AF65-F5344CB8AC3E}">
        <p14:creationId xmlns:p14="http://schemas.microsoft.com/office/powerpoint/2010/main" val="19630340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274638"/>
            <a:ext cx="8704847" cy="402336"/>
          </a:xfrm>
        </p:spPr>
        <p:txBody>
          <a:bodyPr/>
          <a:lstStyle/>
          <a:p>
            <a:r>
              <a:rPr lang="en-US" sz="3200" i="1" dirty="0" smtClean="0"/>
              <a:t>Who do you trust?    </a:t>
            </a:r>
            <a:r>
              <a:rPr lang="en-US" dirty="0" smtClean="0"/>
              <a:t>Businesses? (Advanced Electronic Sig)</a:t>
            </a:r>
            <a:endParaRPr lang="en-US" dirty="0"/>
          </a:p>
        </p:txBody>
      </p:sp>
      <p:pic>
        <p:nvPicPr>
          <p:cNvPr id="8" name="Picture 7"/>
          <p:cNvPicPr>
            <a:picLocks noChangeAspect="1"/>
          </p:cNvPicPr>
          <p:nvPr/>
        </p:nvPicPr>
        <p:blipFill>
          <a:blip r:embed="rId2"/>
          <a:stretch>
            <a:fillRect/>
          </a:stretch>
        </p:blipFill>
        <p:spPr>
          <a:xfrm>
            <a:off x="3835565" y="639312"/>
            <a:ext cx="3987800" cy="457200"/>
          </a:xfrm>
          <a:prstGeom prst="rect">
            <a:avLst/>
          </a:prstGeom>
        </p:spPr>
      </p:pic>
      <p:pic>
        <p:nvPicPr>
          <p:cNvPr id="11" name="Picture 10"/>
          <p:cNvPicPr>
            <a:picLocks noChangeAspect="1"/>
          </p:cNvPicPr>
          <p:nvPr/>
        </p:nvPicPr>
        <p:blipFill rotWithShape="1">
          <a:blip r:embed="rId3"/>
          <a:srcRect l="2149"/>
          <a:stretch/>
        </p:blipFill>
        <p:spPr>
          <a:xfrm>
            <a:off x="3835565" y="1098243"/>
            <a:ext cx="4448875" cy="431800"/>
          </a:xfrm>
          <a:prstGeom prst="rect">
            <a:avLst/>
          </a:prstGeom>
        </p:spPr>
      </p:pic>
      <p:pic>
        <p:nvPicPr>
          <p:cNvPr id="13" name="Picture 12"/>
          <p:cNvPicPr>
            <a:picLocks noChangeAspect="1"/>
          </p:cNvPicPr>
          <p:nvPr/>
        </p:nvPicPr>
        <p:blipFill rotWithShape="1">
          <a:blip r:embed="rId4"/>
          <a:srcRect l="2982" t="574" r="4386" b="3832"/>
          <a:stretch/>
        </p:blipFill>
        <p:spPr>
          <a:xfrm>
            <a:off x="171772" y="1295323"/>
            <a:ext cx="3599848" cy="3484345"/>
          </a:xfrm>
          <a:prstGeom prst="rect">
            <a:avLst/>
          </a:prstGeom>
        </p:spPr>
      </p:pic>
      <p:sp>
        <p:nvSpPr>
          <p:cNvPr id="9" name="Title 1"/>
          <p:cNvSpPr txBox="1">
            <a:spLocks/>
          </p:cNvSpPr>
          <p:nvPr/>
        </p:nvSpPr>
        <p:spPr>
          <a:xfrm>
            <a:off x="3771620" y="2086686"/>
            <a:ext cx="5276126" cy="4023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Governments? (Qualified Electronic Sig)</a:t>
            </a:r>
            <a:endParaRPr lang="en-US" dirty="0"/>
          </a:p>
        </p:txBody>
      </p:sp>
      <p:sp>
        <p:nvSpPr>
          <p:cNvPr id="14" name="Title 1"/>
          <p:cNvSpPr txBox="1">
            <a:spLocks/>
          </p:cNvSpPr>
          <p:nvPr/>
        </p:nvSpPr>
        <p:spPr>
          <a:xfrm>
            <a:off x="342899" y="844862"/>
            <a:ext cx="5276126" cy="4023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 (Self-signed certs)</a:t>
            </a:r>
            <a:endParaRPr lang="en-US" dirty="0"/>
          </a:p>
        </p:txBody>
      </p:sp>
      <p:pic>
        <p:nvPicPr>
          <p:cNvPr id="15" name="Picture 14"/>
          <p:cNvPicPr>
            <a:picLocks noChangeAspect="1"/>
          </p:cNvPicPr>
          <p:nvPr/>
        </p:nvPicPr>
        <p:blipFill>
          <a:blip r:embed="rId5"/>
          <a:stretch>
            <a:fillRect/>
          </a:stretch>
        </p:blipFill>
        <p:spPr>
          <a:xfrm>
            <a:off x="3834178" y="1530043"/>
            <a:ext cx="4064000" cy="431800"/>
          </a:xfrm>
          <a:prstGeom prst="rect">
            <a:avLst/>
          </a:prstGeom>
        </p:spPr>
      </p:pic>
      <p:pic>
        <p:nvPicPr>
          <p:cNvPr id="16" name="Picture 15"/>
          <p:cNvPicPr>
            <a:picLocks noChangeAspect="1"/>
          </p:cNvPicPr>
          <p:nvPr/>
        </p:nvPicPr>
        <p:blipFill rotWithShape="1">
          <a:blip r:embed="rId6"/>
          <a:srcRect t="16349"/>
          <a:stretch/>
        </p:blipFill>
        <p:spPr>
          <a:xfrm>
            <a:off x="6639883" y="2598481"/>
            <a:ext cx="2425700" cy="584306"/>
          </a:xfrm>
          <a:prstGeom prst="rect">
            <a:avLst/>
          </a:prstGeom>
        </p:spPr>
      </p:pic>
      <p:pic>
        <p:nvPicPr>
          <p:cNvPr id="18" name="Picture 17"/>
          <p:cNvPicPr>
            <a:picLocks noChangeAspect="1"/>
          </p:cNvPicPr>
          <p:nvPr/>
        </p:nvPicPr>
        <p:blipFill>
          <a:blip r:embed="rId7"/>
          <a:stretch>
            <a:fillRect/>
          </a:stretch>
        </p:blipFill>
        <p:spPr>
          <a:xfrm>
            <a:off x="3834178" y="2498647"/>
            <a:ext cx="1790444" cy="2637276"/>
          </a:xfrm>
          <a:prstGeom prst="rect">
            <a:avLst/>
          </a:prstGeom>
        </p:spPr>
      </p:pic>
      <p:cxnSp>
        <p:nvCxnSpPr>
          <p:cNvPr id="19" name="Straight Arrow Connector 18"/>
          <p:cNvCxnSpPr/>
          <p:nvPr/>
        </p:nvCxnSpPr>
        <p:spPr>
          <a:xfrm flipV="1">
            <a:off x="5711467" y="3010410"/>
            <a:ext cx="911325" cy="32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p:nvSpPr>
        <p:spPr>
          <a:xfrm>
            <a:off x="5619025" y="2679939"/>
            <a:ext cx="846090" cy="2739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Trust</a:t>
            </a:r>
            <a:endParaRPr lang="en-US" dirty="0"/>
          </a:p>
        </p:txBody>
      </p:sp>
      <p:pic>
        <p:nvPicPr>
          <p:cNvPr id="21" name="Picture 20"/>
          <p:cNvPicPr>
            <a:picLocks noChangeAspect="1"/>
          </p:cNvPicPr>
          <p:nvPr/>
        </p:nvPicPr>
        <p:blipFill rotWithShape="1">
          <a:blip r:embed="rId8"/>
          <a:srcRect b="41334"/>
          <a:stretch/>
        </p:blipFill>
        <p:spPr>
          <a:xfrm>
            <a:off x="4396939" y="3324566"/>
            <a:ext cx="1773305" cy="1824950"/>
          </a:xfrm>
          <a:prstGeom prst="rect">
            <a:avLst/>
          </a:prstGeom>
        </p:spPr>
      </p:pic>
      <p:pic>
        <p:nvPicPr>
          <p:cNvPr id="22" name="Picture 21"/>
          <p:cNvPicPr>
            <a:picLocks noChangeAspect="1"/>
          </p:cNvPicPr>
          <p:nvPr/>
        </p:nvPicPr>
        <p:blipFill>
          <a:blip r:embed="rId9"/>
          <a:stretch>
            <a:fillRect/>
          </a:stretch>
        </p:blipFill>
        <p:spPr>
          <a:xfrm>
            <a:off x="7112324" y="3485672"/>
            <a:ext cx="2012422" cy="643975"/>
          </a:xfrm>
          <a:prstGeom prst="rect">
            <a:avLst/>
          </a:prstGeom>
        </p:spPr>
      </p:pic>
      <p:cxnSp>
        <p:nvCxnSpPr>
          <p:cNvPr id="23" name="Straight Arrow Connector 22"/>
          <p:cNvCxnSpPr/>
          <p:nvPr/>
        </p:nvCxnSpPr>
        <p:spPr>
          <a:xfrm flipV="1">
            <a:off x="6200752" y="3836579"/>
            <a:ext cx="911325" cy="32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6108310" y="3506108"/>
            <a:ext cx="846090" cy="2739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dirty="0" smtClean="0"/>
              <a:t>Trust</a:t>
            </a:r>
            <a:endParaRPr lang="en-US" dirty="0"/>
          </a:p>
        </p:txBody>
      </p:sp>
      <p:sp>
        <p:nvSpPr>
          <p:cNvPr id="25" name="Title 1"/>
          <p:cNvSpPr txBox="1">
            <a:spLocks/>
          </p:cNvSpPr>
          <p:nvPr/>
        </p:nvSpPr>
        <p:spPr>
          <a:xfrm>
            <a:off x="7136614" y="4005018"/>
            <a:ext cx="1147826" cy="2739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mtClean="0"/>
              <a:t>France</a:t>
            </a:r>
            <a:endParaRPr lang="en-US" dirty="0"/>
          </a:p>
        </p:txBody>
      </p:sp>
      <p:sp>
        <p:nvSpPr>
          <p:cNvPr id="26" name="TextBox 25"/>
          <p:cNvSpPr txBox="1"/>
          <p:nvPr/>
        </p:nvSpPr>
        <p:spPr>
          <a:xfrm>
            <a:off x="9346131" y="105876"/>
            <a:ext cx="1485900" cy="4770537"/>
          </a:xfrm>
          <a:prstGeom prst="rect">
            <a:avLst/>
          </a:prstGeom>
          <a:solidFill>
            <a:srgbClr val="7030A0"/>
          </a:solidFill>
        </p:spPr>
        <p:txBody>
          <a:bodyPr wrap="square" rtlCol="0">
            <a:spAutoFit/>
          </a:bodyPr>
          <a:lstStyle/>
          <a:p>
            <a:r>
              <a:rPr lang="en-US" sz="1600" dirty="0" smtClean="0">
                <a:solidFill>
                  <a:schemeClr val="bg1"/>
                </a:solidFill>
              </a:rPr>
              <a:t>Note to artist:</a:t>
            </a:r>
          </a:p>
          <a:p>
            <a:r>
              <a:rPr lang="en-US" sz="1600" dirty="0" err="1" smtClean="0">
                <a:solidFill>
                  <a:schemeClr val="bg1"/>
                </a:solidFill>
              </a:rPr>
              <a:t>Camerfirma</a:t>
            </a:r>
            <a:r>
              <a:rPr lang="en-US" sz="1600" dirty="0" smtClean="0">
                <a:solidFill>
                  <a:schemeClr val="bg1"/>
                </a:solidFill>
              </a:rPr>
              <a:t> and DocuSign France are qualified Certification Agencies (CAs) that are approved by their respective governments (Spain and France). I’m using images of the passports. The guy on the left is someone who is untrustworthy</a:t>
            </a:r>
            <a:endParaRPr lang="en-US" sz="1600" dirty="0" smtClean="0">
              <a:solidFill>
                <a:schemeClr val="bg1"/>
              </a:solidFill>
            </a:endParaRPr>
          </a:p>
        </p:txBody>
      </p:sp>
    </p:spTree>
    <p:extLst>
      <p:ext uri="{BB962C8B-B14F-4D97-AF65-F5344CB8AC3E}">
        <p14:creationId xmlns:p14="http://schemas.microsoft.com/office/powerpoint/2010/main" val="1297515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Signature Appliance’s </a:t>
            </a:r>
            <a:r>
              <a:rPr lang="en-US" dirty="0"/>
              <a:t>Unique Value – 4 Key Features</a:t>
            </a:r>
          </a:p>
        </p:txBody>
      </p:sp>
      <p:cxnSp>
        <p:nvCxnSpPr>
          <p:cNvPr id="4" name="Straight Connector 3"/>
          <p:cNvCxnSpPr/>
          <p:nvPr/>
        </p:nvCxnSpPr>
        <p:spPr>
          <a:xfrm>
            <a:off x="342900" y="2687234"/>
            <a:ext cx="84582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50324" y="2702412"/>
            <a:ext cx="0" cy="190971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336469" y="892041"/>
            <a:ext cx="0" cy="1909715"/>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2900" y="2695729"/>
            <a:ext cx="4229100" cy="805349"/>
          </a:xfrm>
          <a:prstGeom prst="rect">
            <a:avLst/>
          </a:prstGeom>
          <a:noFill/>
        </p:spPr>
        <p:txBody>
          <a:bodyPr wrap="square" rtlCol="0">
            <a:spAutoFit/>
          </a:bodyPr>
          <a:lstStyle/>
          <a:p>
            <a:r>
              <a:rPr lang="en-US" b="1" dirty="0">
                <a:solidFill>
                  <a:schemeClr val="tx2"/>
                </a:solidFill>
                <a:ea typeface="ＭＳ Ｐゴシック" charset="0"/>
                <a:cs typeface="Arial"/>
              </a:rPr>
              <a:t>Seal and Signature Image </a:t>
            </a:r>
            <a:r>
              <a:rPr lang="en-US" b="1" dirty="0" smtClean="0">
                <a:solidFill>
                  <a:schemeClr val="tx2"/>
                </a:solidFill>
                <a:ea typeface="ＭＳ Ｐゴシック" charset="0"/>
                <a:cs typeface="Arial"/>
              </a:rPr>
              <a:t>Support</a:t>
            </a:r>
          </a:p>
          <a:p>
            <a:pPr>
              <a:lnSpc>
                <a:spcPts val="1400"/>
              </a:lnSpc>
              <a:spcBef>
                <a:spcPts val="600"/>
              </a:spcBef>
            </a:pPr>
            <a:r>
              <a:rPr lang="en-US" sz="1400" dirty="0">
                <a:solidFill>
                  <a:schemeClr val="tx1">
                    <a:lumMod val="75000"/>
                    <a:lumOff val="25000"/>
                  </a:schemeClr>
                </a:solidFill>
                <a:ea typeface="ＭＳ Ｐゴシック" charset="0"/>
                <a:cs typeface="Arial"/>
              </a:rPr>
              <a:t>Support for Professional Engineering Seals and other Graphical Signatures</a:t>
            </a:r>
          </a:p>
        </p:txBody>
      </p:sp>
      <p:sp>
        <p:nvSpPr>
          <p:cNvPr id="8" name="TextBox 7"/>
          <p:cNvSpPr txBox="1"/>
          <p:nvPr/>
        </p:nvSpPr>
        <p:spPr>
          <a:xfrm>
            <a:off x="4571999" y="2687233"/>
            <a:ext cx="4527597" cy="1382430"/>
          </a:xfrm>
          <a:prstGeom prst="rect">
            <a:avLst/>
          </a:prstGeom>
          <a:noFill/>
        </p:spPr>
        <p:txBody>
          <a:bodyPr wrap="square" rtlCol="0">
            <a:spAutoFit/>
          </a:bodyPr>
          <a:lstStyle/>
          <a:p>
            <a:r>
              <a:rPr lang="en-US" b="1" dirty="0" smtClean="0">
                <a:solidFill>
                  <a:schemeClr val="tx2"/>
                </a:solidFill>
                <a:ea typeface="ＭＳ Ｐゴシック" charset="0"/>
                <a:cs typeface="Arial"/>
              </a:rPr>
              <a:t>On-Premises Security Certifications</a:t>
            </a:r>
          </a:p>
          <a:p>
            <a:pPr>
              <a:lnSpc>
                <a:spcPts val="1400"/>
              </a:lnSpc>
              <a:spcBef>
                <a:spcPts val="600"/>
              </a:spcBef>
            </a:pPr>
            <a:r>
              <a:rPr lang="en-US" sz="1400" dirty="0">
                <a:solidFill>
                  <a:schemeClr val="tx1">
                    <a:lumMod val="75000"/>
                    <a:lumOff val="25000"/>
                  </a:schemeClr>
                </a:solidFill>
                <a:ea typeface="ＭＳ Ｐゴシック" charset="0"/>
                <a:cs typeface="Arial"/>
              </a:rPr>
              <a:t>Required for many regulated Environments </a:t>
            </a:r>
          </a:p>
          <a:p>
            <a:pPr marL="231775" indent="-231775">
              <a:lnSpc>
                <a:spcPts val="1400"/>
              </a:lnSpc>
              <a:spcBef>
                <a:spcPts val="300"/>
              </a:spcBef>
              <a:buFont typeface="Arial" panose="020B0604020202020204" pitchFamily="34" charset="0"/>
              <a:buChar char="•"/>
            </a:pPr>
            <a:r>
              <a:rPr lang="en-US" sz="1400" dirty="0">
                <a:solidFill>
                  <a:schemeClr val="tx1">
                    <a:lumMod val="75000"/>
                    <a:lumOff val="25000"/>
                  </a:schemeClr>
                </a:solidFill>
                <a:ea typeface="ＭＳ Ｐゴシック" charset="0"/>
                <a:cs typeface="Arial"/>
              </a:rPr>
              <a:t>FIPS 140-2 level 3 (Public Sector)</a:t>
            </a:r>
          </a:p>
          <a:p>
            <a:pPr marL="231775" indent="-231775">
              <a:lnSpc>
                <a:spcPts val="1400"/>
              </a:lnSpc>
              <a:buFont typeface="Arial" panose="020B0604020202020204" pitchFamily="34" charset="0"/>
              <a:buChar char="•"/>
            </a:pPr>
            <a:r>
              <a:rPr lang="en-US" sz="1400" dirty="0">
                <a:solidFill>
                  <a:schemeClr val="tx1">
                    <a:lumMod val="75000"/>
                    <a:lumOff val="25000"/>
                  </a:schemeClr>
                </a:solidFill>
                <a:ea typeface="ＭＳ Ｐゴシック" charset="0"/>
                <a:cs typeface="Arial"/>
              </a:rPr>
              <a:t>FIPS 201 PIV Standard (US Federal Government)</a:t>
            </a:r>
          </a:p>
          <a:p>
            <a:pPr marL="231775" indent="-231775">
              <a:lnSpc>
                <a:spcPts val="1400"/>
              </a:lnSpc>
              <a:buFont typeface="Arial" panose="020B0604020202020204" pitchFamily="34" charset="0"/>
              <a:buChar char="•"/>
            </a:pPr>
            <a:r>
              <a:rPr lang="en-US" sz="1400" dirty="0">
                <a:solidFill>
                  <a:schemeClr val="tx1">
                    <a:lumMod val="75000"/>
                    <a:lumOff val="25000"/>
                  </a:schemeClr>
                </a:solidFill>
                <a:ea typeface="ＭＳ Ｐゴシック" charset="0"/>
                <a:cs typeface="Arial"/>
              </a:rPr>
              <a:t>Common Criteria EAL4+ (EU Public Sector</a:t>
            </a:r>
            <a:r>
              <a:rPr lang="en-US" sz="1400" dirty="0" smtClean="0">
                <a:solidFill>
                  <a:schemeClr val="tx1">
                    <a:lumMod val="75000"/>
                    <a:lumOff val="25000"/>
                  </a:schemeClr>
                </a:solidFill>
                <a:ea typeface="ＭＳ Ｐゴシック" charset="0"/>
                <a:cs typeface="Arial"/>
              </a:rPr>
              <a:t>)</a:t>
            </a:r>
          </a:p>
          <a:p>
            <a:pPr marL="231775" indent="-231775">
              <a:lnSpc>
                <a:spcPts val="1400"/>
              </a:lnSpc>
              <a:buFont typeface="Arial" panose="020B0604020202020204" pitchFamily="34" charset="0"/>
              <a:buChar char="•"/>
            </a:pPr>
            <a:r>
              <a:rPr lang="en-US" sz="1400" dirty="0" smtClean="0">
                <a:solidFill>
                  <a:schemeClr val="tx1">
                    <a:lumMod val="75000"/>
                    <a:lumOff val="25000"/>
                  </a:schemeClr>
                </a:solidFill>
                <a:ea typeface="ＭＳ Ｐゴシック" charset="0"/>
                <a:cs typeface="Arial"/>
              </a:rPr>
              <a:t>21 CFR Part 11 Audit Verified</a:t>
            </a:r>
            <a:endParaRPr lang="en-US" sz="1400" dirty="0">
              <a:solidFill>
                <a:schemeClr val="tx1">
                  <a:lumMod val="75000"/>
                  <a:lumOff val="25000"/>
                </a:schemeClr>
              </a:solidFill>
              <a:ea typeface="ＭＳ Ｐゴシック" charset="0"/>
              <a:cs typeface="Arial"/>
            </a:endParaRPr>
          </a:p>
        </p:txBody>
      </p:sp>
      <p:sp>
        <p:nvSpPr>
          <p:cNvPr id="9" name="TextBox 8"/>
          <p:cNvSpPr txBox="1"/>
          <p:nvPr/>
        </p:nvSpPr>
        <p:spPr>
          <a:xfrm>
            <a:off x="342900" y="894092"/>
            <a:ext cx="4229100" cy="805349"/>
          </a:xfrm>
          <a:prstGeom prst="rect">
            <a:avLst/>
          </a:prstGeom>
          <a:noFill/>
        </p:spPr>
        <p:txBody>
          <a:bodyPr wrap="square" rtlCol="0">
            <a:spAutoFit/>
          </a:bodyPr>
          <a:lstStyle/>
          <a:p>
            <a:r>
              <a:rPr lang="en-US" b="1" dirty="0">
                <a:solidFill>
                  <a:schemeClr val="tx2"/>
                </a:solidFill>
                <a:ea typeface="ＭＳ Ｐゴシック" charset="0"/>
                <a:cs typeface="Arial"/>
              </a:rPr>
              <a:t>Strong, Trusted </a:t>
            </a:r>
            <a:r>
              <a:rPr lang="en-US" b="1" dirty="0" smtClean="0">
                <a:solidFill>
                  <a:schemeClr val="tx2"/>
                </a:solidFill>
                <a:ea typeface="ＭＳ Ｐゴシック" charset="0"/>
                <a:cs typeface="Arial"/>
              </a:rPr>
              <a:t>Signatures</a:t>
            </a:r>
          </a:p>
          <a:p>
            <a:pPr>
              <a:lnSpc>
                <a:spcPts val="1400"/>
              </a:lnSpc>
              <a:spcBef>
                <a:spcPts val="600"/>
              </a:spcBef>
            </a:pPr>
            <a:r>
              <a:rPr lang="en-US" sz="1400" dirty="0">
                <a:solidFill>
                  <a:schemeClr val="tx1">
                    <a:lumMod val="75000"/>
                    <a:lumOff val="25000"/>
                  </a:schemeClr>
                </a:solidFill>
                <a:ea typeface="ＭＳ Ｐゴシック" charset="0"/>
                <a:cs typeface="Arial"/>
              </a:rPr>
              <a:t>Authenticated using your ID system with standards-based </a:t>
            </a:r>
            <a:r>
              <a:rPr lang="en-US" sz="1400" dirty="0" smtClean="0">
                <a:solidFill>
                  <a:schemeClr val="tx1">
                    <a:lumMod val="75000"/>
                    <a:lumOff val="25000"/>
                  </a:schemeClr>
                </a:solidFill>
                <a:ea typeface="ＭＳ Ｐゴシック" charset="0"/>
                <a:cs typeface="Arial"/>
              </a:rPr>
              <a:t>signatures</a:t>
            </a:r>
            <a:endParaRPr lang="en-US" sz="1400" dirty="0">
              <a:solidFill>
                <a:schemeClr val="tx1">
                  <a:lumMod val="75000"/>
                  <a:lumOff val="25000"/>
                </a:schemeClr>
              </a:solidFill>
              <a:ea typeface="ＭＳ Ｐゴシック" charset="0"/>
              <a:cs typeface="Arial"/>
            </a:endParaRPr>
          </a:p>
        </p:txBody>
      </p:sp>
      <p:sp>
        <p:nvSpPr>
          <p:cNvPr id="10" name="TextBox 9"/>
          <p:cNvSpPr txBox="1"/>
          <p:nvPr/>
        </p:nvSpPr>
        <p:spPr>
          <a:xfrm>
            <a:off x="4572000" y="894092"/>
            <a:ext cx="4229100" cy="805349"/>
          </a:xfrm>
          <a:prstGeom prst="rect">
            <a:avLst/>
          </a:prstGeom>
          <a:noFill/>
        </p:spPr>
        <p:txBody>
          <a:bodyPr wrap="square" rtlCol="0">
            <a:spAutoFit/>
          </a:bodyPr>
          <a:lstStyle/>
          <a:p>
            <a:r>
              <a:rPr lang="en-US" b="1" dirty="0">
                <a:solidFill>
                  <a:schemeClr val="tx2"/>
                </a:solidFill>
                <a:ea typeface="ＭＳ Ｐゴシック" charset="0"/>
                <a:cs typeface="Arial"/>
              </a:rPr>
              <a:t>Native file format </a:t>
            </a:r>
            <a:r>
              <a:rPr lang="en-US" b="1" dirty="0" smtClean="0">
                <a:solidFill>
                  <a:schemeClr val="tx2"/>
                </a:solidFill>
                <a:ea typeface="ＭＳ Ｐゴシック" charset="0"/>
                <a:cs typeface="Arial"/>
              </a:rPr>
              <a:t>preservation</a:t>
            </a:r>
          </a:p>
          <a:p>
            <a:pPr>
              <a:lnSpc>
                <a:spcPts val="1400"/>
              </a:lnSpc>
              <a:spcBef>
                <a:spcPts val="600"/>
              </a:spcBef>
            </a:pPr>
            <a:r>
              <a:rPr lang="en-US" sz="1400" dirty="0" smtClean="0">
                <a:solidFill>
                  <a:schemeClr val="tx1">
                    <a:lumMod val="75000"/>
                    <a:lumOff val="25000"/>
                  </a:schemeClr>
                </a:solidFill>
                <a:ea typeface="ＭＳ Ｐゴシック" charset="0"/>
                <a:cs typeface="Arial"/>
              </a:rPr>
              <a:t>And </a:t>
            </a:r>
            <a:r>
              <a:rPr lang="en-US" sz="1400" dirty="0">
                <a:solidFill>
                  <a:schemeClr val="tx1">
                    <a:lumMod val="75000"/>
                    <a:lumOff val="25000"/>
                  </a:schemeClr>
                </a:solidFill>
                <a:ea typeface="ＭＳ Ｐゴシック" charset="0"/>
                <a:cs typeface="Arial"/>
              </a:rPr>
              <a:t>integration with Document Authoring Application– Excel files, CAD, Complex </a:t>
            </a:r>
            <a:r>
              <a:rPr lang="en-US" sz="1400" dirty="0" smtClean="0">
                <a:solidFill>
                  <a:schemeClr val="tx1">
                    <a:lumMod val="75000"/>
                    <a:lumOff val="25000"/>
                  </a:schemeClr>
                </a:solidFill>
                <a:ea typeface="ＭＳ Ｐゴシック" charset="0"/>
                <a:cs typeface="Arial"/>
              </a:rPr>
              <a:t>PDF and more</a:t>
            </a:r>
            <a:endParaRPr lang="en-US" sz="1400" dirty="0">
              <a:solidFill>
                <a:schemeClr val="tx1">
                  <a:lumMod val="75000"/>
                  <a:lumOff val="25000"/>
                </a:schemeClr>
              </a:solidFill>
              <a:ea typeface="ＭＳ Ｐゴシック" charset="0"/>
              <a:cs typeface="Arial"/>
            </a:endParaRPr>
          </a:p>
        </p:txBody>
      </p:sp>
      <p:pic>
        <p:nvPicPr>
          <p:cNvPr id="11" name="Picture 8" descr="http://www.datarecoveri.com/wp-content/uploads/2015/07/activedirectory.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76926" y="1916559"/>
            <a:ext cx="1976333" cy="5001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01062" y="1897149"/>
            <a:ext cx="354442" cy="3209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97617" y="1897149"/>
            <a:ext cx="354442" cy="3209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81843" y="1846898"/>
            <a:ext cx="439305" cy="439305"/>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1434" y="1818205"/>
            <a:ext cx="598367" cy="602970"/>
          </a:xfrm>
          <a:prstGeom prst="rect">
            <a:avLst/>
          </a:prstGeom>
        </p:spPr>
      </p:pic>
      <p:sp>
        <p:nvSpPr>
          <p:cNvPr id="17" name="TextBox 16"/>
          <p:cNvSpPr txBox="1"/>
          <p:nvPr/>
        </p:nvSpPr>
        <p:spPr>
          <a:xfrm>
            <a:off x="6325169" y="2388626"/>
            <a:ext cx="950901" cy="261610"/>
          </a:xfrm>
          <a:prstGeom prst="rect">
            <a:avLst/>
          </a:prstGeom>
          <a:noFill/>
        </p:spPr>
        <p:txBody>
          <a:bodyPr wrap="none" rtlCol="0">
            <a:spAutoFit/>
          </a:bodyPr>
          <a:lstStyle/>
          <a:p>
            <a:pPr algn="ctr"/>
            <a:r>
              <a:rPr lang="en-US" sz="1100" dirty="0" smtClean="0">
                <a:solidFill>
                  <a:schemeClr val="tx1">
                    <a:lumMod val="75000"/>
                    <a:lumOff val="25000"/>
                  </a:schemeClr>
                </a:solidFill>
              </a:rPr>
              <a:t>w</a:t>
            </a:r>
            <a:r>
              <a:rPr lang="en-US" sz="1100" smtClean="0">
                <a:solidFill>
                  <a:schemeClr val="tx1">
                    <a:lumMod val="75000"/>
                    <a:lumOff val="25000"/>
                  </a:schemeClr>
                </a:solidFill>
              </a:rPr>
              <a:t>/ animation</a:t>
            </a:r>
            <a:endParaRPr lang="en-US" sz="1100" dirty="0" smtClean="0">
              <a:solidFill>
                <a:schemeClr val="tx1">
                  <a:lumMod val="75000"/>
                  <a:lumOff val="25000"/>
                </a:schemeClr>
              </a:solidFill>
            </a:endParaRPr>
          </a:p>
        </p:txBody>
      </p:sp>
      <p:pic>
        <p:nvPicPr>
          <p:cNvPr id="18" name="Picture 2" descr="http://cdn3.volusion.com/yeqw6.wqd73/v/vspfiles/photos/PETXM1-2.jpg?132257303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76926" y="3642091"/>
            <a:ext cx="775834" cy="770747"/>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7993" y="3657270"/>
            <a:ext cx="751957" cy="740388"/>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82174" y="4144305"/>
            <a:ext cx="449767" cy="652162"/>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01128" y="4372719"/>
            <a:ext cx="756161" cy="199298"/>
          </a:xfrm>
          <a:prstGeom prst="rect">
            <a:avLst/>
          </a:prstGeom>
        </p:spPr>
      </p:pic>
      <p:pic>
        <p:nvPicPr>
          <p:cNvPr id="3" name="Picture 2"/>
          <p:cNvPicPr>
            <a:picLocks noChangeAspect="1"/>
          </p:cNvPicPr>
          <p:nvPr/>
        </p:nvPicPr>
        <p:blipFill>
          <a:blip r:embed="rId12"/>
          <a:stretch>
            <a:fillRect/>
          </a:stretch>
        </p:blipFill>
        <p:spPr>
          <a:xfrm>
            <a:off x="7258049" y="1837001"/>
            <a:ext cx="533842" cy="533842"/>
          </a:xfrm>
          <a:prstGeom prst="rect">
            <a:avLst/>
          </a:prstGeom>
        </p:spPr>
      </p:pic>
    </p:spTree>
    <p:extLst>
      <p:ext uri="{BB962C8B-B14F-4D97-AF65-F5344CB8AC3E}">
        <p14:creationId xmlns:p14="http://schemas.microsoft.com/office/powerpoint/2010/main" val="60981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43500"/>
          </a:xfrm>
          <a:prstGeom prst="rect">
            <a:avLst/>
          </a:prstGeom>
        </p:spPr>
      </p:pic>
      <p:sp>
        <p:nvSpPr>
          <p:cNvPr id="18" name="Rectangle 17"/>
          <p:cNvSpPr/>
          <p:nvPr/>
        </p:nvSpPr>
        <p:spPr>
          <a:xfrm>
            <a:off x="2" y="0"/>
            <a:ext cx="9143998" cy="5143500"/>
          </a:xfrm>
          <a:prstGeom prst="rect">
            <a:avLst/>
          </a:prstGeom>
          <a:gradFill flip="none" rotWithShape="1">
            <a:gsLst>
              <a:gs pos="0">
                <a:schemeClr val="bg1">
                  <a:alpha val="0"/>
                </a:schemeClr>
              </a:gs>
              <a:gs pos="42000">
                <a:srgbClr val="587AB9">
                  <a:alpha val="6000"/>
                </a:srgbClr>
              </a:gs>
              <a:gs pos="100000">
                <a:srgbClr val="1B49A0">
                  <a:alpha val="0"/>
                </a:srgbClr>
              </a:gs>
              <a:gs pos="69000">
                <a:srgbClr val="365FAB">
                  <a:alpha val="70000"/>
                </a:srgbClr>
              </a:gs>
              <a:gs pos="77000">
                <a:schemeClr val="accent1">
                  <a:alpha val="58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85821" y="2019107"/>
            <a:ext cx="4538318" cy="3929748"/>
          </a:xfrm>
          <a:prstGeom prst="ellipse">
            <a:avLst/>
          </a:prstGeom>
          <a:gradFill flip="none" rotWithShape="1">
            <a:gsLst>
              <a:gs pos="100000">
                <a:schemeClr val="accent1">
                  <a:alpha val="0"/>
                </a:schemeClr>
              </a:gs>
              <a:gs pos="0">
                <a:schemeClr val="accent1">
                  <a:alpha val="7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90264" y="340754"/>
            <a:ext cx="1053173" cy="923330"/>
          </a:xfrm>
          <a:prstGeom prst="rect">
            <a:avLst/>
          </a:prstGeom>
          <a:noFill/>
        </p:spPr>
        <p:txBody>
          <a:bodyPr wrap="none" lIns="0" rIns="0" rtlCol="0">
            <a:spAutoFit/>
          </a:bodyPr>
          <a:lstStyle/>
          <a:p>
            <a:r>
              <a:rPr lang="en-US" sz="5400" b="1" dirty="0" smtClean="0">
                <a:solidFill>
                  <a:schemeClr val="bg1"/>
                </a:solidFill>
              </a:rPr>
              <a:t>$76</a:t>
            </a:r>
          </a:p>
        </p:txBody>
      </p:sp>
      <p:sp>
        <p:nvSpPr>
          <p:cNvPr id="8" name="TextBox 7"/>
          <p:cNvSpPr txBox="1"/>
          <p:nvPr/>
        </p:nvSpPr>
        <p:spPr>
          <a:xfrm>
            <a:off x="6103852" y="1087551"/>
            <a:ext cx="2101290" cy="338554"/>
          </a:xfrm>
          <a:prstGeom prst="rect">
            <a:avLst/>
          </a:prstGeom>
          <a:noFill/>
        </p:spPr>
        <p:txBody>
          <a:bodyPr wrap="square" lIns="0" tIns="45720" rIns="0" bIns="45720" rtlCol="0">
            <a:spAutoFit/>
          </a:bodyPr>
          <a:lstStyle/>
          <a:p>
            <a:r>
              <a:rPr lang="en-US" sz="1600" dirty="0" smtClean="0">
                <a:solidFill>
                  <a:schemeClr val="bg1"/>
                </a:solidFill>
              </a:rPr>
              <a:t>Savings per document</a:t>
            </a:r>
          </a:p>
        </p:txBody>
      </p:sp>
      <p:sp>
        <p:nvSpPr>
          <p:cNvPr id="29" name="TextBox 28"/>
          <p:cNvSpPr txBox="1"/>
          <p:nvPr/>
        </p:nvSpPr>
        <p:spPr>
          <a:xfrm>
            <a:off x="6059904" y="1731156"/>
            <a:ext cx="702115" cy="923330"/>
          </a:xfrm>
          <a:prstGeom prst="rect">
            <a:avLst/>
          </a:prstGeom>
          <a:noFill/>
        </p:spPr>
        <p:txBody>
          <a:bodyPr wrap="none" lIns="0" rIns="0" rtlCol="0">
            <a:spAutoFit/>
          </a:bodyPr>
          <a:lstStyle/>
          <a:p>
            <a:r>
              <a:rPr lang="en-US" sz="5400" b="1" dirty="0" smtClean="0">
                <a:solidFill>
                  <a:schemeClr val="bg1"/>
                </a:solidFill>
              </a:rPr>
              <a:t>18</a:t>
            </a:r>
          </a:p>
        </p:txBody>
      </p:sp>
      <p:sp>
        <p:nvSpPr>
          <p:cNvPr id="30" name="TextBox 29"/>
          <p:cNvSpPr txBox="1"/>
          <p:nvPr/>
        </p:nvSpPr>
        <p:spPr>
          <a:xfrm>
            <a:off x="6103852" y="2462172"/>
            <a:ext cx="2043745" cy="584775"/>
          </a:xfrm>
          <a:prstGeom prst="rect">
            <a:avLst/>
          </a:prstGeom>
          <a:noFill/>
        </p:spPr>
        <p:txBody>
          <a:bodyPr wrap="square" lIns="0" tIns="45720" rIns="0" bIns="45720" rtlCol="0">
            <a:spAutoFit/>
          </a:bodyPr>
          <a:lstStyle/>
          <a:p>
            <a:r>
              <a:rPr lang="en-US" sz="1600" dirty="0" smtClean="0">
                <a:solidFill>
                  <a:schemeClr val="bg1"/>
                </a:solidFill>
              </a:rPr>
              <a:t>Minutes less processing time per document </a:t>
            </a:r>
            <a:endParaRPr lang="en-US" sz="1600" dirty="0">
              <a:solidFill>
                <a:schemeClr val="bg1"/>
              </a:solidFill>
            </a:endParaRPr>
          </a:p>
        </p:txBody>
      </p:sp>
      <p:sp>
        <p:nvSpPr>
          <p:cNvPr id="38" name="TextBox 37"/>
          <p:cNvSpPr txBox="1"/>
          <p:nvPr/>
        </p:nvSpPr>
        <p:spPr>
          <a:xfrm>
            <a:off x="6121620" y="3200180"/>
            <a:ext cx="1554913" cy="923330"/>
          </a:xfrm>
          <a:prstGeom prst="rect">
            <a:avLst/>
          </a:prstGeom>
          <a:noFill/>
        </p:spPr>
        <p:txBody>
          <a:bodyPr wrap="none" lIns="0" rIns="0" rtlCol="0">
            <a:spAutoFit/>
          </a:bodyPr>
          <a:lstStyle/>
          <a:p>
            <a:r>
              <a:rPr lang="en-US" sz="5400" b="1" dirty="0" smtClean="0">
                <a:solidFill>
                  <a:schemeClr val="bg1"/>
                </a:solidFill>
              </a:rPr>
              <a:t>10.5x</a:t>
            </a:r>
          </a:p>
        </p:txBody>
      </p:sp>
      <p:sp>
        <p:nvSpPr>
          <p:cNvPr id="39" name="TextBox 38"/>
          <p:cNvSpPr txBox="1"/>
          <p:nvPr/>
        </p:nvSpPr>
        <p:spPr>
          <a:xfrm>
            <a:off x="6160091" y="3939713"/>
            <a:ext cx="2064113" cy="584775"/>
          </a:xfrm>
          <a:prstGeom prst="rect">
            <a:avLst/>
          </a:prstGeom>
          <a:noFill/>
        </p:spPr>
        <p:txBody>
          <a:bodyPr wrap="square" lIns="0" tIns="45720" rIns="0" bIns="45720" rtlCol="0">
            <a:spAutoFit/>
          </a:bodyPr>
          <a:lstStyle/>
          <a:p>
            <a:r>
              <a:rPr lang="en-US" sz="1600" dirty="0" smtClean="0">
                <a:solidFill>
                  <a:schemeClr val="bg1"/>
                </a:solidFill>
              </a:rPr>
              <a:t>Improvement in turnaround time</a:t>
            </a:r>
            <a:endParaRPr lang="en-US" sz="1600" dirty="0">
              <a:solidFill>
                <a:schemeClr val="bg1"/>
              </a:solidFill>
            </a:endParaRPr>
          </a:p>
        </p:txBody>
      </p:sp>
      <p:cxnSp>
        <p:nvCxnSpPr>
          <p:cNvPr id="15" name="Straight Connector 14"/>
          <p:cNvCxnSpPr/>
          <p:nvPr/>
        </p:nvCxnSpPr>
        <p:spPr>
          <a:xfrm>
            <a:off x="6103852" y="1720139"/>
            <a:ext cx="2119058" cy="0"/>
          </a:xfrm>
          <a:prstGeom prst="line">
            <a:avLst/>
          </a:prstGeom>
          <a:noFill/>
          <a:ln w="12700" cap="rnd">
            <a:solidFill>
              <a:schemeClr val="accent3">
                <a:lumMod val="60000"/>
                <a:lumOff val="40000"/>
              </a:schemeClr>
            </a:solidFill>
          </a:ln>
          <a:effectLst>
            <a:glow rad="38100">
              <a:schemeClr val="accent3">
                <a:satMod val="175000"/>
                <a:alpha val="19000"/>
              </a:schemeClr>
            </a:glow>
          </a:effectLst>
        </p:spPr>
        <p:style>
          <a:lnRef idx="1">
            <a:schemeClr val="accent1"/>
          </a:lnRef>
          <a:fillRef idx="3">
            <a:schemeClr val="accent1"/>
          </a:fillRef>
          <a:effectRef idx="2">
            <a:schemeClr val="accent1"/>
          </a:effectRef>
          <a:fontRef idx="minor">
            <a:schemeClr val="lt1"/>
          </a:fontRef>
        </p:style>
      </p:cxnSp>
      <p:cxnSp>
        <p:nvCxnSpPr>
          <p:cNvPr id="17" name="Straight Connector 16"/>
          <p:cNvCxnSpPr/>
          <p:nvPr/>
        </p:nvCxnSpPr>
        <p:spPr>
          <a:xfrm>
            <a:off x="6103852" y="3169156"/>
            <a:ext cx="2119058" cy="0"/>
          </a:xfrm>
          <a:prstGeom prst="line">
            <a:avLst/>
          </a:prstGeom>
          <a:noFill/>
          <a:ln w="12700" cap="rnd">
            <a:solidFill>
              <a:schemeClr val="accent3">
                <a:lumMod val="60000"/>
                <a:lumOff val="40000"/>
              </a:schemeClr>
            </a:solidFill>
          </a:ln>
          <a:effectLst>
            <a:glow rad="38100">
              <a:schemeClr val="accent3">
                <a:satMod val="175000"/>
                <a:alpha val="19000"/>
              </a:schemeClr>
            </a:glow>
          </a:effectLst>
        </p:spPr>
        <p:style>
          <a:lnRef idx="1">
            <a:schemeClr val="accent1"/>
          </a:lnRef>
          <a:fillRef idx="3">
            <a:schemeClr val="accent1"/>
          </a:fillRef>
          <a:effectRef idx="2">
            <a:schemeClr val="accent1"/>
          </a:effectRef>
          <a:fontRef idx="minor">
            <a:schemeClr val="lt1"/>
          </a:fontRef>
        </p:style>
      </p:cxnSp>
      <p:sp>
        <p:nvSpPr>
          <p:cNvPr id="16" name="Oval 15"/>
          <p:cNvSpPr/>
          <p:nvPr/>
        </p:nvSpPr>
        <p:spPr>
          <a:xfrm>
            <a:off x="481645" y="3684738"/>
            <a:ext cx="5569984" cy="2106642"/>
          </a:xfrm>
          <a:prstGeom prst="ellipse">
            <a:avLst/>
          </a:prstGeom>
          <a:gradFill flip="none" rotWithShape="1">
            <a:gsLst>
              <a:gs pos="100000">
                <a:schemeClr val="accent1">
                  <a:alpha val="0"/>
                </a:schemeClr>
              </a:gs>
              <a:gs pos="0">
                <a:schemeClr val="accent1">
                  <a:alpha val="7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481645" y="3218462"/>
            <a:ext cx="1343357" cy="783625"/>
          </a:xfrm>
          <a:prstGeom prst="rect">
            <a:avLst/>
          </a:prstGeom>
        </p:spPr>
      </p:pic>
      <p:grpSp>
        <p:nvGrpSpPr>
          <p:cNvPr id="2" name="Group 1"/>
          <p:cNvGrpSpPr/>
          <p:nvPr/>
        </p:nvGrpSpPr>
        <p:grpSpPr>
          <a:xfrm>
            <a:off x="148793" y="4286793"/>
            <a:ext cx="4766188" cy="715064"/>
            <a:chOff x="148793" y="4286793"/>
            <a:chExt cx="4766188" cy="715064"/>
          </a:xfrm>
        </p:grpSpPr>
        <p:sp>
          <p:nvSpPr>
            <p:cNvPr id="19" name="TextBox 18"/>
            <p:cNvSpPr txBox="1"/>
            <p:nvPr/>
          </p:nvSpPr>
          <p:spPr>
            <a:xfrm>
              <a:off x="148794" y="4286793"/>
              <a:ext cx="4766187" cy="369332"/>
            </a:xfrm>
            <a:prstGeom prst="rect">
              <a:avLst/>
            </a:prstGeom>
            <a:noFill/>
          </p:spPr>
          <p:txBody>
            <a:bodyPr wrap="square" lIns="0" rIns="0" rtlCol="0">
              <a:spAutoFit/>
            </a:bodyPr>
            <a:lstStyle/>
            <a:p>
              <a:r>
                <a:rPr lang="en-US" b="1" dirty="0" smtClean="0">
                  <a:solidFill>
                    <a:schemeClr val="bg1"/>
                  </a:solidFill>
                </a:rPr>
                <a:t>Solution: </a:t>
              </a:r>
              <a:r>
                <a:rPr lang="en-US" b="1" dirty="0">
                  <a:solidFill>
                    <a:schemeClr val="bg1"/>
                  </a:solidFill>
                  <a:latin typeface="Maven Pro" charset="0"/>
                  <a:ea typeface="Maven Pro" charset="0"/>
                  <a:cs typeface="Maven Pro" charset="0"/>
                </a:rPr>
                <a:t>DocuSign Signature </a:t>
              </a:r>
              <a:r>
                <a:rPr lang="en-US" b="1" dirty="0" smtClean="0">
                  <a:solidFill>
                    <a:schemeClr val="bg1"/>
                  </a:solidFill>
                  <a:latin typeface="Maven Pro" charset="0"/>
                  <a:ea typeface="Maven Pro" charset="0"/>
                  <a:cs typeface="Maven Pro" charset="0"/>
                </a:rPr>
                <a:t>Appliance</a:t>
              </a:r>
              <a:endParaRPr lang="en-US" b="1" dirty="0">
                <a:solidFill>
                  <a:schemeClr val="bg1"/>
                </a:solidFill>
                <a:latin typeface="Maven Pro" charset="0"/>
                <a:ea typeface="Maven Pro" charset="0"/>
                <a:cs typeface="Maven Pro" charset="0"/>
              </a:endParaRPr>
            </a:p>
          </p:txBody>
        </p:sp>
        <p:sp>
          <p:nvSpPr>
            <p:cNvPr id="21" name="TextBox 20"/>
            <p:cNvSpPr txBox="1"/>
            <p:nvPr/>
          </p:nvSpPr>
          <p:spPr>
            <a:xfrm>
              <a:off x="148793" y="4540192"/>
              <a:ext cx="4766187" cy="461665"/>
            </a:xfrm>
            <a:prstGeom prst="rect">
              <a:avLst/>
            </a:prstGeom>
            <a:noFill/>
          </p:spPr>
          <p:txBody>
            <a:bodyPr wrap="square" lIns="0" tIns="45720" rIns="0" bIns="45720" rtlCol="0">
              <a:spAutoFit/>
            </a:bodyPr>
            <a:lstStyle/>
            <a:p>
              <a:r>
                <a:rPr lang="en-US" sz="1200" b="1" dirty="0" smtClean="0">
                  <a:solidFill>
                    <a:schemeClr val="bg1"/>
                  </a:solidFill>
                </a:rPr>
                <a:t>Key Features: </a:t>
              </a:r>
              <a:r>
                <a:rPr lang="en-US" sz="1200" dirty="0">
                  <a:solidFill>
                    <a:schemeClr val="bg1"/>
                  </a:solidFill>
                </a:rPr>
                <a:t>Professional Engineering Seal Support, </a:t>
              </a:r>
              <a:endParaRPr lang="en-US" sz="1200" dirty="0" smtClean="0">
                <a:solidFill>
                  <a:schemeClr val="bg1"/>
                </a:solidFill>
              </a:endParaRPr>
            </a:p>
            <a:p>
              <a:r>
                <a:rPr lang="en-US" sz="1200" dirty="0" smtClean="0">
                  <a:solidFill>
                    <a:schemeClr val="bg1"/>
                  </a:solidFill>
                </a:rPr>
                <a:t>AutoCAD integration and native file format preservation  </a:t>
              </a:r>
              <a:endParaRPr lang="en-US" sz="1200" dirty="0">
                <a:solidFill>
                  <a:schemeClr val="bg1"/>
                </a:solidFill>
              </a:endParaRPr>
            </a:p>
          </p:txBody>
        </p:sp>
      </p:grpSp>
    </p:spTree>
    <p:extLst>
      <p:ext uri="{BB962C8B-B14F-4D97-AF65-F5344CB8AC3E}">
        <p14:creationId xmlns:p14="http://schemas.microsoft.com/office/powerpoint/2010/main" val="143648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143500"/>
          </a:xfrm>
          <a:prstGeom prst="rect">
            <a:avLst/>
          </a:prstGeom>
        </p:spPr>
      </p:pic>
      <p:sp>
        <p:nvSpPr>
          <p:cNvPr id="36" name="Rectangle 35"/>
          <p:cNvSpPr/>
          <p:nvPr/>
        </p:nvSpPr>
        <p:spPr>
          <a:xfrm>
            <a:off x="0" y="0"/>
            <a:ext cx="9144000" cy="5143500"/>
          </a:xfrm>
          <a:prstGeom prst="rect">
            <a:avLst/>
          </a:prstGeom>
          <a:gradFill flip="none" rotWithShape="1">
            <a:gsLst>
              <a:gs pos="0">
                <a:schemeClr val="bg1">
                  <a:alpha val="0"/>
                </a:schemeClr>
              </a:gs>
              <a:gs pos="43000">
                <a:srgbClr val="98ADD4">
                  <a:alpha val="0"/>
                </a:srgbClr>
              </a:gs>
              <a:gs pos="87000">
                <a:srgbClr val="1B49A0">
                  <a:alpha val="63000"/>
                </a:srgbClr>
              </a:gs>
              <a:gs pos="73000">
                <a:schemeClr val="accent1">
                  <a:alpha val="70000"/>
                </a:schemeClr>
              </a:gs>
              <a:gs pos="100000">
                <a:schemeClr val="accent1">
                  <a:alpha val="49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09757" y="2251494"/>
            <a:ext cx="6260964" cy="3768196"/>
          </a:xfrm>
          <a:prstGeom prst="ellipse">
            <a:avLst/>
          </a:prstGeom>
          <a:gradFill flip="none" rotWithShape="1">
            <a:gsLst>
              <a:gs pos="80531">
                <a:srgbClr val="1B49A0">
                  <a:alpha val="19000"/>
                </a:srgbClr>
              </a:gs>
              <a:gs pos="100000">
                <a:schemeClr val="accent1">
                  <a:alpha val="0"/>
                </a:schemeClr>
              </a:gs>
              <a:gs pos="0">
                <a:schemeClr val="accent1">
                  <a:alpha val="71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090264" y="596225"/>
            <a:ext cx="2284280" cy="923330"/>
          </a:xfrm>
          <a:prstGeom prst="rect">
            <a:avLst/>
          </a:prstGeom>
          <a:noFill/>
        </p:spPr>
        <p:txBody>
          <a:bodyPr wrap="none" lIns="0" rIns="0" rtlCol="0">
            <a:spAutoFit/>
          </a:bodyPr>
          <a:lstStyle/>
          <a:p>
            <a:r>
              <a:rPr lang="en-US" sz="5400" b="1" dirty="0" smtClean="0">
                <a:solidFill>
                  <a:schemeClr val="bg1"/>
                </a:solidFill>
              </a:rPr>
              <a:t>500,000</a:t>
            </a:r>
          </a:p>
        </p:txBody>
      </p:sp>
      <p:sp>
        <p:nvSpPr>
          <p:cNvPr id="20" name="TextBox 19"/>
          <p:cNvSpPr txBox="1"/>
          <p:nvPr/>
        </p:nvSpPr>
        <p:spPr>
          <a:xfrm>
            <a:off x="6103852" y="1343022"/>
            <a:ext cx="2101290" cy="528350"/>
          </a:xfrm>
          <a:prstGeom prst="rect">
            <a:avLst/>
          </a:prstGeom>
          <a:noFill/>
        </p:spPr>
        <p:txBody>
          <a:bodyPr wrap="square" lIns="0" tIns="45720" rIns="0" bIns="45720" rtlCol="0">
            <a:spAutoFit/>
          </a:bodyPr>
          <a:lstStyle>
            <a:defPPr>
              <a:defRPr lang="en-US"/>
            </a:defPPr>
            <a:lvl1pPr>
              <a:lnSpc>
                <a:spcPts val="1700"/>
              </a:lnSpc>
              <a:defRPr sz="1600">
                <a:solidFill>
                  <a:schemeClr val="bg1"/>
                </a:solidFill>
              </a:defRPr>
            </a:lvl1pPr>
          </a:lstStyle>
          <a:p>
            <a:r>
              <a:rPr lang="en-US" dirty="0" smtClean="0"/>
              <a:t>documents </a:t>
            </a:r>
            <a:r>
              <a:rPr lang="en-US" dirty="0"/>
              <a:t>signed annually</a:t>
            </a:r>
          </a:p>
        </p:txBody>
      </p:sp>
      <p:sp>
        <p:nvSpPr>
          <p:cNvPr id="21" name="TextBox 20"/>
          <p:cNvSpPr txBox="1"/>
          <p:nvPr/>
        </p:nvSpPr>
        <p:spPr>
          <a:xfrm>
            <a:off x="6059904" y="1982854"/>
            <a:ext cx="1933222" cy="923330"/>
          </a:xfrm>
          <a:prstGeom prst="rect">
            <a:avLst/>
          </a:prstGeom>
          <a:noFill/>
        </p:spPr>
        <p:txBody>
          <a:bodyPr wrap="none" lIns="0" rIns="0" rtlCol="0">
            <a:spAutoFit/>
          </a:bodyPr>
          <a:lstStyle/>
          <a:p>
            <a:r>
              <a:rPr lang="en-US" sz="5400" b="1" dirty="0" smtClean="0">
                <a:solidFill>
                  <a:schemeClr val="bg1"/>
                </a:solidFill>
              </a:rPr>
              <a:t>65,000</a:t>
            </a:r>
            <a:endParaRPr lang="en-US" sz="5400" b="1" dirty="0">
              <a:solidFill>
                <a:schemeClr val="bg1"/>
              </a:solidFill>
            </a:endParaRPr>
          </a:p>
        </p:txBody>
      </p:sp>
      <p:sp>
        <p:nvSpPr>
          <p:cNvPr id="22" name="TextBox 21"/>
          <p:cNvSpPr txBox="1"/>
          <p:nvPr/>
        </p:nvSpPr>
        <p:spPr>
          <a:xfrm>
            <a:off x="6103851" y="2713870"/>
            <a:ext cx="2282159" cy="310341"/>
          </a:xfrm>
          <a:prstGeom prst="rect">
            <a:avLst/>
          </a:prstGeom>
          <a:noFill/>
        </p:spPr>
        <p:txBody>
          <a:bodyPr wrap="square" lIns="0" tIns="45720" rIns="0" bIns="45720" rtlCol="0">
            <a:spAutoFit/>
          </a:bodyPr>
          <a:lstStyle>
            <a:defPPr>
              <a:defRPr lang="en-US"/>
            </a:defPPr>
            <a:lvl1pPr>
              <a:lnSpc>
                <a:spcPts val="1700"/>
              </a:lnSpc>
              <a:defRPr sz="1600">
                <a:solidFill>
                  <a:schemeClr val="bg1"/>
                </a:solidFill>
              </a:defRPr>
            </a:lvl1pPr>
          </a:lstStyle>
          <a:p>
            <a:r>
              <a:rPr lang="en-US" dirty="0" smtClean="0"/>
              <a:t>EU citizens served per year</a:t>
            </a:r>
            <a:endParaRPr lang="en-US" dirty="0"/>
          </a:p>
        </p:txBody>
      </p:sp>
      <p:sp>
        <p:nvSpPr>
          <p:cNvPr id="23" name="TextBox 22"/>
          <p:cNvSpPr txBox="1"/>
          <p:nvPr/>
        </p:nvSpPr>
        <p:spPr>
          <a:xfrm>
            <a:off x="6121620" y="3300365"/>
            <a:ext cx="1558119" cy="923330"/>
          </a:xfrm>
          <a:prstGeom prst="rect">
            <a:avLst/>
          </a:prstGeom>
          <a:noFill/>
        </p:spPr>
        <p:txBody>
          <a:bodyPr wrap="none" lIns="0" rIns="0" rtlCol="0">
            <a:spAutoFit/>
          </a:bodyPr>
          <a:lstStyle/>
          <a:p>
            <a:r>
              <a:rPr lang="en-US" sz="5400" b="1" dirty="0" smtClean="0">
                <a:solidFill>
                  <a:schemeClr val="bg1"/>
                </a:solidFill>
              </a:rPr>
              <a:t>100%</a:t>
            </a:r>
            <a:endParaRPr lang="en-US" sz="5400" b="1" dirty="0">
              <a:solidFill>
                <a:schemeClr val="bg1"/>
              </a:solidFill>
            </a:endParaRPr>
          </a:p>
        </p:txBody>
      </p:sp>
      <p:sp>
        <p:nvSpPr>
          <p:cNvPr id="24" name="TextBox 23"/>
          <p:cNvSpPr txBox="1"/>
          <p:nvPr/>
        </p:nvSpPr>
        <p:spPr>
          <a:xfrm>
            <a:off x="6160091" y="4039898"/>
            <a:ext cx="2214453" cy="746358"/>
          </a:xfrm>
          <a:prstGeom prst="rect">
            <a:avLst/>
          </a:prstGeom>
          <a:noFill/>
        </p:spPr>
        <p:txBody>
          <a:bodyPr wrap="square" lIns="0" tIns="45720" rIns="0" bIns="45720" rtlCol="0">
            <a:spAutoFit/>
          </a:bodyPr>
          <a:lstStyle>
            <a:defPPr>
              <a:defRPr lang="en-US"/>
            </a:defPPr>
            <a:lvl1pPr>
              <a:lnSpc>
                <a:spcPts val="1700"/>
              </a:lnSpc>
              <a:defRPr sz="1600">
                <a:solidFill>
                  <a:schemeClr val="bg1"/>
                </a:solidFill>
              </a:defRPr>
            </a:lvl1pPr>
          </a:lstStyle>
          <a:p>
            <a:r>
              <a:rPr lang="en-US" dirty="0" smtClean="0"/>
              <a:t>Digital Case Management using existing custom applications</a:t>
            </a:r>
            <a:endParaRPr lang="en-US" dirty="0"/>
          </a:p>
        </p:txBody>
      </p:sp>
      <p:grpSp>
        <p:nvGrpSpPr>
          <p:cNvPr id="2" name="Group 1"/>
          <p:cNvGrpSpPr/>
          <p:nvPr/>
        </p:nvGrpSpPr>
        <p:grpSpPr>
          <a:xfrm>
            <a:off x="6103852" y="1847242"/>
            <a:ext cx="2286000" cy="1449017"/>
            <a:chOff x="6103851" y="1720139"/>
            <a:chExt cx="2191961" cy="1449017"/>
          </a:xfrm>
        </p:grpSpPr>
        <p:cxnSp>
          <p:nvCxnSpPr>
            <p:cNvPr id="25" name="Straight Connector 24"/>
            <p:cNvCxnSpPr/>
            <p:nvPr/>
          </p:nvCxnSpPr>
          <p:spPr>
            <a:xfrm>
              <a:off x="6103851" y="1720139"/>
              <a:ext cx="2191961" cy="0"/>
            </a:xfrm>
            <a:prstGeom prst="line">
              <a:avLst/>
            </a:prstGeom>
            <a:noFill/>
            <a:ln w="12700" cap="rnd">
              <a:solidFill>
                <a:schemeClr val="accent3">
                  <a:lumMod val="60000"/>
                  <a:lumOff val="40000"/>
                </a:schemeClr>
              </a:solidFill>
            </a:ln>
            <a:effectLst>
              <a:glow rad="38100">
                <a:schemeClr val="accent3">
                  <a:satMod val="175000"/>
                  <a:alpha val="19000"/>
                </a:schemeClr>
              </a:glow>
            </a:effectLst>
          </p:spPr>
          <p:style>
            <a:lnRef idx="1">
              <a:schemeClr val="accent1"/>
            </a:lnRef>
            <a:fillRef idx="3">
              <a:schemeClr val="accent1"/>
            </a:fillRef>
            <a:effectRef idx="2">
              <a:schemeClr val="accent1"/>
            </a:effectRef>
            <a:fontRef idx="minor">
              <a:schemeClr val="lt1"/>
            </a:fontRef>
          </p:style>
        </p:cxnSp>
        <p:cxnSp>
          <p:nvCxnSpPr>
            <p:cNvPr id="26" name="Straight Connector 25"/>
            <p:cNvCxnSpPr/>
            <p:nvPr/>
          </p:nvCxnSpPr>
          <p:spPr>
            <a:xfrm>
              <a:off x="6103851" y="3169156"/>
              <a:ext cx="2191961" cy="0"/>
            </a:xfrm>
            <a:prstGeom prst="line">
              <a:avLst/>
            </a:prstGeom>
            <a:noFill/>
            <a:ln w="12700" cap="rnd">
              <a:solidFill>
                <a:schemeClr val="accent3">
                  <a:lumMod val="60000"/>
                  <a:lumOff val="40000"/>
                </a:schemeClr>
              </a:solidFill>
            </a:ln>
            <a:effectLst>
              <a:glow rad="38100">
                <a:schemeClr val="accent3">
                  <a:satMod val="175000"/>
                  <a:alpha val="19000"/>
                </a:schemeClr>
              </a:glow>
            </a:effectLst>
          </p:spPr>
          <p:style>
            <a:lnRef idx="1">
              <a:schemeClr val="accent1"/>
            </a:lnRef>
            <a:fillRef idx="3">
              <a:schemeClr val="accent1"/>
            </a:fillRef>
            <a:effectRef idx="2">
              <a:schemeClr val="accent1"/>
            </a:effectRef>
            <a:fontRef idx="minor">
              <a:schemeClr val="lt1"/>
            </a:fontRef>
          </p:style>
        </p:cxnSp>
      </p:grpSp>
      <p:pic>
        <p:nvPicPr>
          <p:cNvPr id="31" name="Picture 40"/>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bwMode="auto">
          <a:xfrm>
            <a:off x="485020" y="3309644"/>
            <a:ext cx="2356893" cy="88383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485020" y="4276591"/>
            <a:ext cx="4766188" cy="715064"/>
            <a:chOff x="148793" y="4286793"/>
            <a:chExt cx="4766188" cy="715064"/>
          </a:xfrm>
        </p:grpSpPr>
        <p:sp>
          <p:nvSpPr>
            <p:cNvPr id="34" name="TextBox 33"/>
            <p:cNvSpPr txBox="1"/>
            <p:nvPr/>
          </p:nvSpPr>
          <p:spPr>
            <a:xfrm>
              <a:off x="148794" y="4286793"/>
              <a:ext cx="4766187" cy="646331"/>
            </a:xfrm>
            <a:prstGeom prst="rect">
              <a:avLst/>
            </a:prstGeom>
            <a:noFill/>
          </p:spPr>
          <p:txBody>
            <a:bodyPr wrap="square" lIns="0" rIns="0" rtlCol="0">
              <a:spAutoFit/>
            </a:bodyPr>
            <a:lstStyle/>
            <a:p>
              <a:r>
                <a:rPr lang="en-US" b="1" dirty="0" smtClean="0">
                  <a:solidFill>
                    <a:schemeClr val="bg1"/>
                  </a:solidFill>
                </a:rPr>
                <a:t>Solution: </a:t>
              </a:r>
              <a:r>
                <a:rPr lang="en-US" b="1" dirty="0">
                  <a:solidFill>
                    <a:schemeClr val="bg1"/>
                  </a:solidFill>
                  <a:latin typeface="Maven Pro" charset="0"/>
                  <a:ea typeface="Maven Pro" charset="0"/>
                  <a:cs typeface="Maven Pro" charset="0"/>
                </a:rPr>
                <a:t>DocuSign Signature Appliance</a:t>
              </a:r>
            </a:p>
            <a:p>
              <a:endParaRPr lang="en-US" b="1" dirty="0">
                <a:solidFill>
                  <a:schemeClr val="bg1"/>
                </a:solidFill>
                <a:latin typeface="Maven Pro" charset="0"/>
                <a:ea typeface="Maven Pro" charset="0"/>
                <a:cs typeface="Maven Pro" charset="0"/>
              </a:endParaRPr>
            </a:p>
          </p:txBody>
        </p:sp>
        <p:sp>
          <p:nvSpPr>
            <p:cNvPr id="35" name="TextBox 34"/>
            <p:cNvSpPr txBox="1"/>
            <p:nvPr/>
          </p:nvSpPr>
          <p:spPr>
            <a:xfrm>
              <a:off x="148793" y="4540192"/>
              <a:ext cx="4766187" cy="461665"/>
            </a:xfrm>
            <a:prstGeom prst="rect">
              <a:avLst/>
            </a:prstGeom>
            <a:noFill/>
          </p:spPr>
          <p:txBody>
            <a:bodyPr wrap="square" lIns="0" tIns="45720" rIns="0" bIns="45720" rtlCol="0">
              <a:spAutoFit/>
            </a:bodyPr>
            <a:lstStyle/>
            <a:p>
              <a:r>
                <a:rPr lang="en-US" sz="1200" b="1" dirty="0" smtClean="0">
                  <a:solidFill>
                    <a:schemeClr val="bg1"/>
                  </a:solidFill>
                </a:rPr>
                <a:t>Key Features: </a:t>
              </a:r>
              <a:r>
                <a:rPr lang="en-US" sz="1200" dirty="0" smtClean="0">
                  <a:solidFill>
                    <a:schemeClr val="bg1"/>
                  </a:solidFill>
                </a:rPr>
                <a:t>Signature Application Connector for SharePoint, Connector for </a:t>
              </a:r>
              <a:r>
                <a:rPr lang="en-US" sz="1200" dirty="0" err="1" smtClean="0">
                  <a:solidFill>
                    <a:schemeClr val="bg1"/>
                  </a:solidFill>
                </a:rPr>
                <a:t>OpenText</a:t>
              </a:r>
              <a:r>
                <a:rPr lang="en-US" sz="1200" dirty="0" smtClean="0">
                  <a:solidFill>
                    <a:schemeClr val="bg1"/>
                  </a:solidFill>
                </a:rPr>
                <a:t>, Active Directory Direct Integration</a:t>
              </a:r>
              <a:endParaRPr lang="en-US" sz="1200" dirty="0">
                <a:solidFill>
                  <a:schemeClr val="bg1"/>
                </a:solidFill>
              </a:endParaRPr>
            </a:p>
          </p:txBody>
        </p:sp>
      </p:grpSp>
    </p:spTree>
    <p:extLst>
      <p:ext uri="{BB962C8B-B14F-4D97-AF65-F5344CB8AC3E}">
        <p14:creationId xmlns:p14="http://schemas.microsoft.com/office/powerpoint/2010/main" val="7710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DocuSign Signature Appliance Customers</a:t>
            </a:r>
            <a:endParaRPr lang="en-US" dirty="0"/>
          </a:p>
        </p:txBody>
      </p:sp>
      <p:cxnSp>
        <p:nvCxnSpPr>
          <p:cNvPr id="5" name="Straight Connector 4"/>
          <p:cNvCxnSpPr/>
          <p:nvPr/>
        </p:nvCxnSpPr>
        <p:spPr>
          <a:xfrm>
            <a:off x="342900" y="2635127"/>
            <a:ext cx="84582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0" y="2635127"/>
            <a:ext cx="0" cy="190971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572000" y="839934"/>
            <a:ext cx="0" cy="1909715"/>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2900" y="2643622"/>
            <a:ext cx="4229100" cy="338554"/>
          </a:xfrm>
          <a:prstGeom prst="rect">
            <a:avLst/>
          </a:prstGeom>
          <a:noFill/>
        </p:spPr>
        <p:txBody>
          <a:bodyPr wrap="square" rtlCol="0">
            <a:spAutoFit/>
          </a:bodyPr>
          <a:lstStyle/>
          <a:p>
            <a:r>
              <a:rPr lang="en-US" sz="1600" b="1" dirty="0" smtClean="0"/>
              <a:t>Government</a:t>
            </a:r>
          </a:p>
        </p:txBody>
      </p:sp>
      <p:sp>
        <p:nvSpPr>
          <p:cNvPr id="61" name="TextBox 60"/>
          <p:cNvSpPr txBox="1"/>
          <p:nvPr/>
        </p:nvSpPr>
        <p:spPr>
          <a:xfrm>
            <a:off x="4572000" y="2635126"/>
            <a:ext cx="4229100" cy="338554"/>
          </a:xfrm>
          <a:prstGeom prst="rect">
            <a:avLst/>
          </a:prstGeom>
          <a:noFill/>
        </p:spPr>
        <p:txBody>
          <a:bodyPr wrap="square" rtlCol="0">
            <a:spAutoFit/>
          </a:bodyPr>
          <a:lstStyle/>
          <a:p>
            <a:r>
              <a:rPr lang="en-US" sz="1600" b="1" dirty="0"/>
              <a:t>Architecture, Engineering and Construction</a:t>
            </a:r>
          </a:p>
        </p:txBody>
      </p:sp>
      <p:sp>
        <p:nvSpPr>
          <p:cNvPr id="62" name="TextBox 61"/>
          <p:cNvSpPr txBox="1"/>
          <p:nvPr/>
        </p:nvSpPr>
        <p:spPr>
          <a:xfrm>
            <a:off x="342900" y="841985"/>
            <a:ext cx="4229100" cy="338554"/>
          </a:xfrm>
          <a:prstGeom prst="rect">
            <a:avLst/>
          </a:prstGeom>
          <a:noFill/>
        </p:spPr>
        <p:txBody>
          <a:bodyPr wrap="square" rtlCol="0">
            <a:spAutoFit/>
          </a:bodyPr>
          <a:lstStyle/>
          <a:p>
            <a:r>
              <a:rPr lang="en-US" sz="1600" b="1" dirty="0" smtClean="0"/>
              <a:t>Life Sciences</a:t>
            </a:r>
          </a:p>
        </p:txBody>
      </p:sp>
      <p:sp>
        <p:nvSpPr>
          <p:cNvPr id="69" name="TextBox 68"/>
          <p:cNvSpPr txBox="1"/>
          <p:nvPr/>
        </p:nvSpPr>
        <p:spPr>
          <a:xfrm>
            <a:off x="4572000" y="841985"/>
            <a:ext cx="4229100" cy="338554"/>
          </a:xfrm>
          <a:prstGeom prst="rect">
            <a:avLst/>
          </a:prstGeom>
          <a:noFill/>
        </p:spPr>
        <p:txBody>
          <a:bodyPr wrap="square" rtlCol="0">
            <a:spAutoFit/>
          </a:bodyPr>
          <a:lstStyle/>
          <a:p>
            <a:r>
              <a:rPr lang="en-US" sz="1600" b="1" dirty="0" smtClean="0"/>
              <a:t>Healthcare</a:t>
            </a:r>
          </a:p>
        </p:txBody>
      </p:sp>
      <p:pic>
        <p:nvPicPr>
          <p:cNvPr id="70" name="Picture 45"/>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61665" y="1277246"/>
            <a:ext cx="803910" cy="274320"/>
          </a:xfrm>
          <a:prstGeom prst="rect">
            <a:avLst/>
          </a:prstGeom>
          <a:noFill/>
          <a:ln w="9525">
            <a:noFill/>
            <a:miter lim="800000"/>
            <a:headEnd/>
            <a:tailEnd/>
          </a:ln>
        </p:spPr>
      </p:pic>
      <p:pic>
        <p:nvPicPr>
          <p:cNvPr id="77" name="Picture 31"/>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61665" y="2265588"/>
            <a:ext cx="811322" cy="132407"/>
          </a:xfrm>
          <a:prstGeom prst="rect">
            <a:avLst/>
          </a:prstGeom>
          <a:noFill/>
          <a:ln w="9525">
            <a:noFill/>
            <a:miter lim="800000"/>
            <a:headEnd/>
            <a:tailEnd/>
          </a:ln>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00533" y="1183987"/>
            <a:ext cx="1079266" cy="320040"/>
          </a:xfrm>
          <a:prstGeom prst="rect">
            <a:avLst/>
          </a:prstGeom>
        </p:spPr>
      </p:pic>
      <p:pic>
        <p:nvPicPr>
          <p:cNvPr id="12" name="Picture 11"/>
          <p:cNvPicPr>
            <a:picLocks noChangeAspect="1"/>
          </p:cNvPicPr>
          <p:nvPr/>
        </p:nvPicPr>
        <p:blipFill>
          <a:blip r:embed="rId6"/>
          <a:stretch>
            <a:fillRect/>
          </a:stretch>
        </p:blipFill>
        <p:spPr>
          <a:xfrm>
            <a:off x="3350446" y="1211419"/>
            <a:ext cx="896089" cy="292608"/>
          </a:xfrm>
          <a:prstGeom prst="rect">
            <a:avLst/>
          </a:prstGeom>
        </p:spPr>
      </p:pic>
      <p:pic>
        <p:nvPicPr>
          <p:cNvPr id="1026" name="Picture 2" descr="https://upload.wikimedia.org/wikipedia/en/thumb/9/94/Merck_Logo.svg/800px-Merck_Logo.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323477" y="1685570"/>
            <a:ext cx="95002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fizer.com/sites/default/files/images/common/pfiz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017166" y="1663973"/>
            <a:ext cx="565423" cy="3199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mages.vcpost.com/data/images/full/8301/sanofi-aventis.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61665" y="1619950"/>
            <a:ext cx="836350" cy="3632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6/62/Bayer_Logo.svg/2000px-Bayer_Logo.svg.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52942" y="2221932"/>
            <a:ext cx="774449"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f/f5/Hoffmann-La_Roche_logo.svg/2000px-Hoffmann-La_Roche_logo.svg.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490722" y="2156560"/>
            <a:ext cx="615537" cy="32004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3" descr="Nationwide Children's Hospital">
            <a:hlinkClick r:id="rId12"/>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r="21663" b="220"/>
          <a:stretch/>
        </p:blipFill>
        <p:spPr bwMode="auto">
          <a:xfrm>
            <a:off x="7817357" y="1926755"/>
            <a:ext cx="880616" cy="355263"/>
          </a:xfrm>
          <a:prstGeom prst="rect">
            <a:avLst/>
          </a:prstGeom>
          <a:noFill/>
          <a:ln w="9525">
            <a:noFill/>
            <a:miter lim="800000"/>
            <a:headEnd/>
            <a:tailEnd/>
          </a:ln>
        </p:spPr>
      </p:pic>
      <p:pic>
        <p:nvPicPr>
          <p:cNvPr id="104" name="Picture 15"/>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519999" y="1918883"/>
            <a:ext cx="990435" cy="344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8" name="Picture 14" descr="http://www.state.sc.us/dmh/GIF/dmh_logos_06/logo_3color_small.gi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206169" y="1301763"/>
            <a:ext cx="1371598"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3.gehealthcare.com/%7E/media/images/logos/ge-logo.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988653" y="1256043"/>
            <a:ext cx="1259056" cy="3657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869591" y="1980378"/>
            <a:ext cx="1352818" cy="261167"/>
          </a:xfrm>
          <a:prstGeom prst="rect">
            <a:avLst/>
          </a:prstGeom>
        </p:spPr>
      </p:pic>
      <p:sp>
        <p:nvSpPr>
          <p:cNvPr id="130" name="Line 33"/>
          <p:cNvSpPr>
            <a:spLocks noChangeShapeType="1"/>
          </p:cNvSpPr>
          <p:nvPr/>
        </p:nvSpPr>
        <p:spPr bwMode="auto">
          <a:xfrm>
            <a:off x="968107" y="4350434"/>
            <a:ext cx="3014182" cy="5038"/>
          </a:xfrm>
          <a:prstGeom prst="line">
            <a:avLst/>
          </a:prstGeom>
          <a:noFill/>
          <a:ln w="9525" algn="ctr">
            <a:noFill/>
            <a:miter lim="800000"/>
            <a:headEnd/>
            <a:tailEnd/>
          </a:ln>
          <a:effectLst/>
        </p:spPr>
        <p:txBody>
          <a:bodyPr anchor="ctr"/>
          <a:lstStyle/>
          <a:p>
            <a:pPr>
              <a:defRPr/>
            </a:pPr>
            <a:endParaRPr lang="en-US" sz="1400" b="1" u="sng">
              <a:solidFill>
                <a:schemeClr val="accent6">
                  <a:lumMod val="75000"/>
                </a:schemeClr>
              </a:solidFill>
              <a:effectLst>
                <a:outerShdw blurRad="38100" dist="38100" dir="2700000" algn="tl">
                  <a:srgbClr val="C0C0C0"/>
                </a:outerShdw>
              </a:effectLst>
              <a:latin typeface="Times New Roman" pitchFamily="18" charset="0"/>
              <a:cs typeface="Times New Roman" pitchFamily="18" charset="0"/>
            </a:endParaRPr>
          </a:p>
        </p:txBody>
      </p:sp>
      <p:grpSp>
        <p:nvGrpSpPr>
          <p:cNvPr id="17" name="Group 16"/>
          <p:cNvGrpSpPr/>
          <p:nvPr/>
        </p:nvGrpSpPr>
        <p:grpSpPr>
          <a:xfrm>
            <a:off x="4666417" y="3063991"/>
            <a:ext cx="4106295" cy="1419094"/>
            <a:chOff x="4666417" y="3163574"/>
            <a:chExt cx="4106295" cy="1419094"/>
          </a:xfrm>
        </p:grpSpPr>
        <p:pic>
          <p:nvPicPr>
            <p:cNvPr id="107" name="Picture 34" descr="ssc-logo-colo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243206" y="3764677"/>
              <a:ext cx="877824" cy="274320"/>
            </a:xfrm>
            <a:prstGeom prst="rect">
              <a:avLst/>
            </a:prstGeom>
            <a:noFill/>
            <a:ln w="9525">
              <a:noFill/>
              <a:miter lim="800000"/>
              <a:headEnd/>
              <a:tailEnd/>
            </a:ln>
          </p:spPr>
        </p:pic>
        <p:pic>
          <p:nvPicPr>
            <p:cNvPr id="111" name="Picture 35"/>
            <p:cNvPicPr>
              <a:picLocks noChangeAspect="1" noChangeArrowheads="1"/>
            </p:cNvPicPr>
            <p:nvPr/>
          </p:nvPicPr>
          <p:blipFill>
            <a:blip r:embed="rId19" cstate="screen">
              <a:extLst>
                <a:ext uri="{28A0092B-C50C-407E-A947-70E740481C1C}">
                  <a14:useLocalDpi xmlns:a14="http://schemas.microsoft.com/office/drawing/2010/main"/>
                </a:ext>
              </a:extLst>
            </a:blip>
            <a:stretch>
              <a:fillRect/>
            </a:stretch>
          </p:blipFill>
          <p:spPr bwMode="auto">
            <a:xfrm>
              <a:off x="7907208" y="4308348"/>
              <a:ext cx="865504" cy="274320"/>
            </a:xfrm>
            <a:prstGeom prst="rect">
              <a:avLst/>
            </a:prstGeom>
            <a:noFill/>
            <a:ln w="9525">
              <a:noFill/>
              <a:miter lim="800000"/>
              <a:headEnd/>
              <a:tailEnd/>
            </a:ln>
          </p:spPr>
        </p:pic>
        <p:pic>
          <p:nvPicPr>
            <p:cNvPr id="112" name="Picture 36" descr="total"/>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749345" y="3718957"/>
              <a:ext cx="299258" cy="365760"/>
            </a:xfrm>
            <a:prstGeom prst="rect">
              <a:avLst/>
            </a:prstGeom>
            <a:noFill/>
            <a:ln w="9525">
              <a:noFill/>
              <a:miter lim="800000"/>
              <a:headEnd/>
              <a:tailEnd/>
            </a:ln>
          </p:spPr>
        </p:pic>
        <p:pic>
          <p:nvPicPr>
            <p:cNvPr id="113" name="Picture 84" descr="NASA_Logo"/>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8339960" y="3726264"/>
              <a:ext cx="412331" cy="351146"/>
            </a:xfrm>
            <a:prstGeom prst="rect">
              <a:avLst/>
            </a:prstGeom>
            <a:noFill/>
            <a:ln w="9525">
              <a:noFill/>
              <a:miter lim="800000"/>
              <a:headEnd/>
              <a:tailEnd/>
            </a:ln>
          </p:spPr>
        </p:pic>
        <p:pic>
          <p:nvPicPr>
            <p:cNvPr id="115" name="Picture 67"/>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667924" y="4309838"/>
              <a:ext cx="577263" cy="271341"/>
            </a:xfrm>
            <a:prstGeom prst="rect">
              <a:avLst/>
            </a:prstGeom>
            <a:noFill/>
            <a:ln w="9525">
              <a:noFill/>
              <a:miter lim="800000"/>
              <a:headEnd/>
              <a:tailEnd/>
            </a:ln>
          </p:spPr>
        </p:pic>
        <p:pic>
          <p:nvPicPr>
            <p:cNvPr id="1044" name="Picture 20" descr="https://sorrynovacancy.files.wordpress.com/2015/06/jetairfly-svg.png?w=365&amp;h=111&amp;crop=1"/>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699907" y="3163574"/>
              <a:ext cx="1052384"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birdeasepro.com/Events/266/69412638-c5e5-48f3-bd8d-fc455f68b81d.gif"/>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4666417" y="3199786"/>
              <a:ext cx="862592"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bomachicago.org/UserFiles/image/BURNS%20&amp;%20MCDONNELL%202011.jp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5918375" y="3199786"/>
              <a:ext cx="526106"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braunintertec.com/wp-content/uploads/2015/12/bri_2014-logo-tag_2c_blk-555.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833847" y="3199786"/>
              <a:ext cx="476694"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business.inquirer.net/files/2012/02/Honda-Power-of-Dreams-logo.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4666417" y="3810397"/>
              <a:ext cx="863999" cy="18288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upload.wikimedia.org/wikipedia/en/thumb/f/f1/New_Flyer_Logo.svg/1280px-New_Flyer_Logo.svg.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6267532" y="3764677"/>
              <a:ext cx="756745" cy="274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806338" y="4308348"/>
              <a:ext cx="731773" cy="274320"/>
            </a:xfrm>
            <a:prstGeom prst="rect">
              <a:avLst/>
            </a:prstGeom>
          </p:spPr>
        </p:pic>
        <p:pic>
          <p:nvPicPr>
            <p:cNvPr id="1060" name="Picture 36" descr="https://upload.wikimedia.org/wikipedia/en/thumb/9/97/NAVTEQ_logo.svg/576px-NAVTEQ_logo.svg.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5614283" y="4354068"/>
              <a:ext cx="822959" cy="182880"/>
            </a:xfrm>
            <a:prstGeom prst="rect">
              <a:avLst/>
            </a:prstGeom>
            <a:noFill/>
            <a:extLst>
              <a:ext uri="{909E8E84-426E-40DD-AFC4-6F175D3DCCD1}">
                <a14:hiddenFill xmlns:a14="http://schemas.microsoft.com/office/drawing/2010/main">
                  <a:solidFill>
                    <a:srgbClr val="FFFFFF"/>
                  </a:solidFill>
                </a14:hiddenFill>
              </a:ext>
            </a:extLst>
          </p:spPr>
        </p:pic>
      </p:grpSp>
      <p:pic>
        <p:nvPicPr>
          <p:cNvPr id="134" name="Picture 64"/>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3816829" y="4382117"/>
            <a:ext cx="544830" cy="411480"/>
          </a:xfrm>
          <a:prstGeom prst="rect">
            <a:avLst/>
          </a:prstGeom>
          <a:noFill/>
          <a:ln w="9525">
            <a:noFill/>
            <a:miter lim="800000"/>
            <a:headEnd/>
            <a:tailEnd/>
          </a:ln>
        </p:spPr>
      </p:pic>
      <p:pic>
        <p:nvPicPr>
          <p:cNvPr id="136" name="Picture 74"/>
          <p:cNvPicPr>
            <a:picLocks noChangeAspect="1" noChangeArrowheads="1"/>
          </p:cNvPicPr>
          <p:nvPr/>
        </p:nvPicPr>
        <p:blipFill rotWithShape="1">
          <a:blip r:embed="rId32" cstate="screen">
            <a:extLst>
              <a:ext uri="{28A0092B-C50C-407E-A947-70E740481C1C}">
                <a14:useLocalDpi xmlns:a14="http://schemas.microsoft.com/office/drawing/2010/main"/>
              </a:ext>
            </a:extLst>
          </a:blip>
          <a:srcRect/>
          <a:stretch/>
        </p:blipFill>
        <p:spPr bwMode="auto">
          <a:xfrm>
            <a:off x="3855301" y="3724314"/>
            <a:ext cx="517986" cy="478509"/>
          </a:xfrm>
          <a:prstGeom prst="rect">
            <a:avLst/>
          </a:prstGeom>
          <a:noFill/>
          <a:ln w="9525">
            <a:noFill/>
            <a:miter lim="800000"/>
            <a:headEnd/>
            <a:tailEnd/>
          </a:ln>
        </p:spPr>
      </p:pic>
      <p:pic>
        <p:nvPicPr>
          <p:cNvPr id="139" name="Picture 44" descr="NASA &quot;meatball&quot; insignia 1959–75 and 1992–present">
            <a:hlinkClick r:id="rId33"/>
          </p:cNvPr>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2286288" y="3042468"/>
            <a:ext cx="548640" cy="466345"/>
          </a:xfrm>
          <a:prstGeom prst="rect">
            <a:avLst/>
          </a:prstGeom>
          <a:noFill/>
          <a:extLst>
            <a:ext uri="{909E8E84-426E-40dd-AFC4-6F175D3DCCD1}">
              <a14:hiddenFill xmlns:a14="http://schemas.microsoft.com/office/drawing/2010/main" xmlns="">
                <a:solidFill>
                  <a:srgbClr val="FFFFFF"/>
                </a:solidFill>
              </a14:hiddenFill>
            </a:ext>
          </a:extLst>
        </p:spPr>
      </p:pic>
      <p:pic>
        <p:nvPicPr>
          <p:cNvPr id="140" name="Picture 60" descr="Los Alamos logo.svg">
            <a:hlinkClick r:id="rId35"/>
          </p:cNvPr>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353741" y="4427228"/>
            <a:ext cx="1024398" cy="321259"/>
          </a:xfrm>
          <a:prstGeom prst="rect">
            <a:avLst/>
          </a:prstGeom>
          <a:noFill/>
          <a:extLst>
            <a:ext uri="{909E8E84-426E-40dd-AFC4-6F175D3DCCD1}">
              <a14:hiddenFill xmlns:a14="http://schemas.microsoft.com/office/drawing/2010/main" xmlns="">
                <a:solidFill>
                  <a:srgbClr val="FFFFFF"/>
                </a:solidFill>
              </a14:hiddenFill>
            </a:ext>
          </a:extLst>
        </p:spPr>
      </p:pic>
      <p:pic>
        <p:nvPicPr>
          <p:cNvPr id="142" name="Picture 8"/>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1529914" y="3032014"/>
            <a:ext cx="487252" cy="4872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3" name="Picture 58" descr="http://t1.gstatic.com/images?q=tbn:ANd9GcSFIHrYsOxfONwTxA-FAfqcgcXvtjC3_9a7cjt9OT5HFJH0ny8C"/>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4003307" y="3030035"/>
            <a:ext cx="371265" cy="491211"/>
          </a:xfrm>
          <a:prstGeom prst="rect">
            <a:avLst/>
          </a:prstGeom>
          <a:noFill/>
          <a:extLst>
            <a:ext uri="{909E8E84-426E-40dd-AFC4-6F175D3DCCD1}">
              <a14:hiddenFill xmlns:a14="http://schemas.microsoft.com/office/drawing/2010/main" xmlns="">
                <a:solidFill>
                  <a:srgbClr val="FFFFFF"/>
                </a:solidFill>
              </a14:hiddenFill>
            </a:ext>
          </a:extLst>
        </p:spPr>
      </p:pic>
      <p:pic>
        <p:nvPicPr>
          <p:cNvPr id="1062" name="Picture 38" descr="http://www.paratext.com/wp-content/uploads/2014/09/JU.jpg"/>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456567" y="3058499"/>
            <a:ext cx="804225" cy="43428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www.asimos.cz/admin/clanky/images/027786300127695318647.png"/>
          <p:cNvPicPr>
            <a:picLocks noChangeAspect="1" noChangeArrowheads="1"/>
          </p:cNvPicPr>
          <p:nvPr/>
        </p:nvPicPr>
        <p:blipFill rotWithShape="1">
          <a:blip r:embed="rId40" cstate="screen">
            <a:extLst>
              <a:ext uri="{28A0092B-C50C-407E-A947-70E740481C1C}">
                <a14:useLocalDpi xmlns:a14="http://schemas.microsoft.com/office/drawing/2010/main"/>
              </a:ext>
            </a:extLst>
          </a:blip>
          <a:srcRect/>
          <a:stretch/>
        </p:blipFill>
        <p:spPr bwMode="auto">
          <a:xfrm>
            <a:off x="1179635" y="3710790"/>
            <a:ext cx="1359846" cy="50555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http://www.hermonlabs.com/services/InnerData/Images/logos/state-of-isr.jpg"/>
          <p:cNvPicPr>
            <a:picLocks noChangeAspect="1" noChangeArrowheads="1"/>
          </p:cNvPicPr>
          <p:nvPr/>
        </p:nvPicPr>
        <p:blipFill rotWithShape="1">
          <a:blip r:embed="rId41" cstate="screen">
            <a:extLst>
              <a:ext uri="{28A0092B-C50C-407E-A947-70E740481C1C}">
                <a14:useLocalDpi xmlns:a14="http://schemas.microsoft.com/office/drawing/2010/main"/>
              </a:ext>
            </a:extLst>
          </a:blip>
          <a:srcRect/>
          <a:stretch/>
        </p:blipFill>
        <p:spPr bwMode="auto">
          <a:xfrm>
            <a:off x="459558" y="3734691"/>
            <a:ext cx="511540" cy="457754"/>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https://curie.ornl.gov/sites/default/files/external_logos/ORNL_1.png"/>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2748018" y="3738383"/>
            <a:ext cx="898745" cy="45037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www.b2mos.eu/wp-content/uploads/2013/09/port-de-barcelona-logo.png"/>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2629893" y="4404977"/>
            <a:ext cx="935181"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http://www.afvalinfo.nl/ui/media/gemeentelogos/amsterdam.png"/>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456567" y="4394231"/>
            <a:ext cx="645420" cy="3872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3104050" y="3044858"/>
            <a:ext cx="630136" cy="461564"/>
          </a:xfrm>
          <a:prstGeom prst="rect">
            <a:avLst/>
          </a:prstGeom>
        </p:spPr>
      </p:pic>
    </p:spTree>
    <p:extLst>
      <p:ext uri="{BB962C8B-B14F-4D97-AF65-F5344CB8AC3E}">
        <p14:creationId xmlns:p14="http://schemas.microsoft.com/office/powerpoint/2010/main" val="8130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ocuSign Custom Master 09-2014">
  <a:themeElements>
    <a:clrScheme name="DocuSign">
      <a:dk1>
        <a:srgbClr val="333132"/>
      </a:dk1>
      <a:lt1>
        <a:srgbClr val="FFFFFF"/>
      </a:lt1>
      <a:dk2>
        <a:srgbClr val="333132"/>
      </a:dk2>
      <a:lt2>
        <a:srgbClr val="FFFFFF"/>
      </a:lt2>
      <a:accent1>
        <a:srgbClr val="1B49A0"/>
      </a:accent1>
      <a:accent2>
        <a:srgbClr val="4D7BBE"/>
      </a:accent2>
      <a:accent3>
        <a:srgbClr val="00AEEF"/>
      </a:accent3>
      <a:accent4>
        <a:srgbClr val="FCB034"/>
      </a:accent4>
      <a:accent5>
        <a:srgbClr val="939598"/>
      </a:accent5>
      <a:accent6>
        <a:srgbClr val="FFC820"/>
      </a:accent6>
      <a:hlink>
        <a:srgbClr val="357EEB"/>
      </a:hlink>
      <a:folHlink>
        <a:srgbClr val="357EEB"/>
      </a:folHlink>
    </a:clrScheme>
    <a:fontScheme name="DocuSign 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77854</TotalTime>
  <Words>1149</Words>
  <Application>Microsoft Macintosh PowerPoint</Application>
  <PresentationFormat>On-screen Show (16:9)</PresentationFormat>
  <Paragraphs>133</Paragraphs>
  <Slides>16</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Calibri Light</vt:lpstr>
      <vt:lpstr>Maven Pro</vt:lpstr>
      <vt:lpstr>ＭＳ Ｐゴシック</vt:lpstr>
      <vt:lpstr>Times New Roman</vt:lpstr>
      <vt:lpstr>Arial</vt:lpstr>
      <vt:lpstr>DocuSign Custom Master 09-2014</vt:lpstr>
      <vt:lpstr>DocuSign Signature Appliance APIs 101</vt:lpstr>
      <vt:lpstr>Digital Signatures on one foot</vt:lpstr>
      <vt:lpstr>Digital Signatures—What’s in the Signature?</vt:lpstr>
      <vt:lpstr>Verification</vt:lpstr>
      <vt:lpstr>Who do you trust?    Businesses? (Advanced Electronic Sig)</vt:lpstr>
      <vt:lpstr>The Signature Appliance’s Unique Value – 4 Key Features</vt:lpstr>
      <vt:lpstr>PowerPoint Presentation</vt:lpstr>
      <vt:lpstr>PowerPoint Presentation</vt:lpstr>
      <vt:lpstr>Key DocuSign Signature Appliance Customers</vt:lpstr>
      <vt:lpstr>DocuSign Signature Appliance APIs</vt:lpstr>
      <vt:lpstr>APIs</vt:lpstr>
      <vt:lpstr>DSA Web Agent: Hello World</vt:lpstr>
      <vt:lpstr>Demo Time</vt:lpstr>
      <vt:lpstr>Use the Signature Appliance When You Need It</vt:lpstr>
      <vt:lpstr>docusign.com/developer-center/dsa</vt:lpstr>
      <vt:lpstr>PowerPoint Presentation</vt:lpstr>
    </vt:vector>
  </TitlesOfParts>
  <Company>Verite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Verite Inc</dc:creator>
  <cp:lastModifiedBy>Larry Kluger</cp:lastModifiedBy>
  <cp:revision>1480</cp:revision>
  <cp:lastPrinted>2015-08-20T22:14:55Z</cp:lastPrinted>
  <dcterms:created xsi:type="dcterms:W3CDTF">2013-05-01T17:53:51Z</dcterms:created>
  <dcterms:modified xsi:type="dcterms:W3CDTF">2016-03-09T08:37:40Z</dcterms:modified>
</cp:coreProperties>
</file>